
<file path=[Content_Types].xml><?xml version="1.0" encoding="utf-8"?>
<Types xmlns="http://schemas.openxmlformats.org/package/2006/content-types">
  <Default Extension="png" ContentType="image/png"/>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71" r:id="rId3"/>
    <p:sldId id="274" r:id="rId4"/>
    <p:sldId id="262" r:id="rId5"/>
    <p:sldId id="263" r:id="rId6"/>
    <p:sldId id="281" r:id="rId7"/>
    <p:sldId id="282" r:id="rId8"/>
    <p:sldId id="257" r:id="rId9"/>
    <p:sldId id="265" r:id="rId10"/>
    <p:sldId id="260" r:id="rId11"/>
    <p:sldId id="264" r:id="rId12"/>
    <p:sldId id="266" r:id="rId13"/>
    <p:sldId id="259" r:id="rId14"/>
    <p:sldId id="277" r:id="rId15"/>
    <p:sldId id="278" r:id="rId16"/>
    <p:sldId id="269" r:id="rId17"/>
    <p:sldId id="270" r:id="rId18"/>
    <p:sldId id="276" r:id="rId19"/>
    <p:sldId id="261" r:id="rId20"/>
    <p:sldId id="279" r:id="rId21"/>
    <p:sldId id="280" r:id="rId22"/>
  </p:sldIdLst>
  <p:sldSz cx="9144000" cy="6858000" type="screen4x3"/>
  <p:notesSz cx="6858000" cy="9144000"/>
  <p:defaultTextStyle>
    <a:defPPr>
      <a:defRPr lang="en-US"/>
    </a:defPPr>
    <a:lvl1pPr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1pPr>
    <a:lvl2pPr marL="4572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2pPr>
    <a:lvl3pPr marL="9144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3pPr>
    <a:lvl4pPr marL="13716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4pPr>
    <a:lvl5pPr marL="1828800" algn="l" rtl="0" fontAlgn="base">
      <a:spcBef>
        <a:spcPct val="20000"/>
      </a:spcBef>
      <a:spcAft>
        <a:spcPct val="0"/>
      </a:spcAft>
      <a:buClr>
        <a:schemeClr val="tx1"/>
      </a:buClr>
      <a:buSzPct val="75000"/>
      <a:buFont typeface="Wingdings" pitchFamily="2" charset="2"/>
      <a:buChar char="l"/>
      <a:defRPr sz="2800" kern="1200">
        <a:solidFill>
          <a:schemeClr val="accent1"/>
        </a:solidFill>
        <a:latin typeface="Arial" charset="0"/>
        <a:ea typeface="+mn-ea"/>
        <a:cs typeface="+mn-cs"/>
      </a:defRPr>
    </a:lvl5pPr>
    <a:lvl6pPr marL="2286000" algn="l" defTabSz="914400" rtl="0" eaLnBrk="1" latinLnBrk="0" hangingPunct="1">
      <a:defRPr sz="2800" kern="1200">
        <a:solidFill>
          <a:schemeClr val="accent1"/>
        </a:solidFill>
        <a:latin typeface="Arial" charset="0"/>
        <a:ea typeface="+mn-ea"/>
        <a:cs typeface="+mn-cs"/>
      </a:defRPr>
    </a:lvl6pPr>
    <a:lvl7pPr marL="2743200" algn="l" defTabSz="914400" rtl="0" eaLnBrk="1" latinLnBrk="0" hangingPunct="1">
      <a:defRPr sz="2800" kern="1200">
        <a:solidFill>
          <a:schemeClr val="accent1"/>
        </a:solidFill>
        <a:latin typeface="Arial" charset="0"/>
        <a:ea typeface="+mn-ea"/>
        <a:cs typeface="+mn-cs"/>
      </a:defRPr>
    </a:lvl7pPr>
    <a:lvl8pPr marL="3200400" algn="l" defTabSz="914400" rtl="0" eaLnBrk="1" latinLnBrk="0" hangingPunct="1">
      <a:defRPr sz="2800" kern="1200">
        <a:solidFill>
          <a:schemeClr val="accent1"/>
        </a:solidFill>
        <a:latin typeface="Arial" charset="0"/>
        <a:ea typeface="+mn-ea"/>
        <a:cs typeface="+mn-cs"/>
      </a:defRPr>
    </a:lvl8pPr>
    <a:lvl9pPr marL="3657600" algn="l" defTabSz="914400" rtl="0" eaLnBrk="1" latinLnBrk="0" hangingPunct="1">
      <a:defRPr sz="2800" kern="1200">
        <a:solidFill>
          <a:schemeClr val="accent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66FF"/>
    <a:srgbClr val="33CC33"/>
    <a:srgbClr val="FF6600"/>
    <a:srgbClr val="FF3399"/>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p:scale>
          <a:sx n="85" d="100"/>
          <a:sy n="85" d="100"/>
        </p:scale>
        <p:origin x="-49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solidFill>
          <a:srgbClr val="C0C0C0"/>
        </a:solidFill>
        <a:ln w="3175">
          <a:solidFill>
            <a:schemeClr val="tx1"/>
          </a:solidFill>
          <a:prstDash val="solid"/>
        </a:ln>
      </c:spPr>
    </c:floor>
    <c:sideWall>
      <c:thickness val="0"/>
      <c:spPr>
        <a:noFill/>
        <a:ln w="12700">
          <a:solidFill>
            <a:schemeClr val="tx1"/>
          </a:solidFill>
          <a:prstDash val="solid"/>
        </a:ln>
      </c:spPr>
    </c:sideWall>
    <c:backWall>
      <c:thickness val="0"/>
      <c:spPr>
        <a:noFill/>
        <a:ln w="12700">
          <a:solidFill>
            <a:schemeClr val="tx1"/>
          </a:solidFill>
          <a:prstDash val="solid"/>
        </a:ln>
      </c:spPr>
    </c:backWall>
    <c:plotArea>
      <c:layout/>
      <c:bar3DChart>
        <c:barDir val="col"/>
        <c:grouping val="clustered"/>
        <c:varyColors val="0"/>
        <c:dLbls>
          <c:showLegendKey val="0"/>
          <c:showVal val="0"/>
          <c:showCatName val="0"/>
          <c:showSerName val="0"/>
          <c:showPercent val="0"/>
          <c:showBubbleSize val="0"/>
        </c:dLbls>
        <c:gapWidth val="150"/>
        <c:gapDepth val="0"/>
        <c:shape val="box"/>
        <c:axId val="200672000"/>
        <c:axId val="200673536"/>
        <c:axId val="0"/>
      </c:bar3DChart>
      <c:catAx>
        <c:axId val="200672000"/>
        <c:scaling>
          <c:orientation val="minMax"/>
        </c:scaling>
        <c:delete val="0"/>
        <c:axPos val="b"/>
        <c:majorTickMark val="out"/>
        <c:minorTickMark val="none"/>
        <c:tickLblPos val="low"/>
        <c:spPr>
          <a:ln w="3175">
            <a:solidFill>
              <a:schemeClr val="tx1"/>
            </a:solidFill>
            <a:prstDash val="solid"/>
          </a:ln>
        </c:spPr>
        <c:txPr>
          <a:bodyPr rot="0" vert="horz"/>
          <a:lstStyle/>
          <a:p>
            <a:pPr>
              <a:defRPr sz="1775" b="1" i="0" u="none" strike="noStrike" baseline="0">
                <a:solidFill>
                  <a:schemeClr val="tx1"/>
                </a:solidFill>
                <a:latin typeface="Arial"/>
                <a:ea typeface="Arial"/>
                <a:cs typeface="Arial"/>
              </a:defRPr>
            </a:pPr>
            <a:endParaRPr lang="ru-RU"/>
          </a:p>
        </c:txPr>
        <c:crossAx val="200673536"/>
        <c:crosses val="autoZero"/>
        <c:auto val="1"/>
        <c:lblAlgn val="ctr"/>
        <c:lblOffset val="100"/>
        <c:tickMarkSkip val="1"/>
        <c:noMultiLvlLbl val="0"/>
      </c:catAx>
      <c:valAx>
        <c:axId val="200673536"/>
        <c:scaling>
          <c:orientation val="minMax"/>
        </c:scaling>
        <c:delete val="0"/>
        <c:axPos val="l"/>
        <c:majorGridlines>
          <c:spPr>
            <a:ln w="3175">
              <a:solidFill>
                <a:schemeClr val="tx1"/>
              </a:solidFill>
              <a:prstDash val="solid"/>
            </a:ln>
          </c:spPr>
        </c:majorGridlines>
        <c:majorTickMark val="out"/>
        <c:minorTickMark val="none"/>
        <c:tickLblPos val="nextTo"/>
        <c:spPr>
          <a:ln w="3175">
            <a:solidFill>
              <a:schemeClr val="tx1"/>
            </a:solidFill>
            <a:prstDash val="solid"/>
          </a:ln>
        </c:spPr>
        <c:txPr>
          <a:bodyPr rot="0" vert="horz"/>
          <a:lstStyle/>
          <a:p>
            <a:pPr>
              <a:defRPr sz="1775" b="1" i="0" u="none" strike="noStrike" baseline="0">
                <a:solidFill>
                  <a:schemeClr val="tx1"/>
                </a:solidFill>
                <a:latin typeface="Arial"/>
                <a:ea typeface="Arial"/>
                <a:cs typeface="Arial"/>
              </a:defRPr>
            </a:pPr>
            <a:endParaRPr lang="ru-RU"/>
          </a:p>
        </c:txPr>
        <c:crossAx val="200672000"/>
        <c:crosses val="autoZero"/>
        <c:crossBetween val="between"/>
      </c:valAx>
      <c:spPr>
        <a:noFill/>
        <a:ln w="25398">
          <a:noFill/>
        </a:ln>
      </c:spPr>
    </c:plotArea>
    <c:legend>
      <c:legendPos val="r"/>
      <c:layout>
        <c:manualLayout>
          <c:xMode val="edge"/>
          <c:yMode val="edge"/>
          <c:x val="0.78443113772455098"/>
          <c:y val="0.26260504201680668"/>
          <c:w val="0.2075848303393214"/>
          <c:h val="0.47689075630252092"/>
        </c:manualLayout>
      </c:layout>
      <c:overlay val="0"/>
      <c:spPr>
        <a:noFill/>
        <a:ln w="3175">
          <a:solidFill>
            <a:schemeClr val="tx1"/>
          </a:solidFill>
          <a:prstDash val="solid"/>
        </a:ln>
      </c:spPr>
      <c:txPr>
        <a:bodyPr/>
        <a:lstStyle/>
        <a:p>
          <a:pPr>
            <a:defRPr sz="1630" b="1" i="0" u="none" strike="noStrike" baseline="0">
              <a:solidFill>
                <a:schemeClr val="tx1"/>
              </a:solidFill>
              <a:latin typeface="Arial"/>
              <a:ea typeface="Arial"/>
              <a:cs typeface="Arial"/>
            </a:defRPr>
          </a:pPr>
          <a:endParaRPr lang="ru-RU"/>
        </a:p>
      </c:txPr>
    </c:legend>
    <c:plotVisOnly val="1"/>
    <c:dispBlanksAs val="gap"/>
    <c:showDLblsOverMax val="0"/>
  </c:chart>
  <c:spPr>
    <a:noFill/>
    <a:ln>
      <a:noFill/>
    </a:ln>
  </c:spPr>
  <c:txPr>
    <a:bodyPr/>
    <a:lstStyle/>
    <a:p>
      <a:pPr>
        <a:defRPr sz="1775" b="1" i="0" u="none" strike="noStrike" baseline="0">
          <a:solidFill>
            <a:schemeClr val="tx1"/>
          </a:solidFill>
          <a:latin typeface="Arial"/>
          <a:ea typeface="Arial"/>
          <a:cs typeface="Arial"/>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266" b="1" i="0" u="none" strike="noStrike" baseline="0">
                <a:solidFill>
                  <a:srgbClr val="000000"/>
                </a:solidFill>
                <a:latin typeface="Arial"/>
                <a:ea typeface="Arial"/>
                <a:cs typeface="Arial"/>
              </a:defRPr>
            </a:pPr>
            <a:r>
              <a:t>Items Sold in First Quarter of 2002</a:t>
            </a:r>
          </a:p>
        </c:rich>
      </c:tx>
      <c:layout>
        <c:manualLayout>
          <c:xMode val="edge"/>
          <c:yMode val="edge"/>
          <c:x val="0.2127831715210356"/>
          <c:y val="2.0497803806734997E-2"/>
        </c:manualLayout>
      </c:layout>
      <c:overlay val="0"/>
      <c:spPr>
        <a:noFill/>
        <a:ln w="22137">
          <a:noFill/>
        </a:ln>
      </c:spPr>
    </c:title>
    <c:autoTitleDeleted val="0"/>
    <c:plotArea>
      <c:layout>
        <c:manualLayout>
          <c:layoutTarget val="inner"/>
          <c:xMode val="edge"/>
          <c:yMode val="edge"/>
          <c:x val="7.524271844660195E-2"/>
          <c:y val="0.20790629575402639"/>
          <c:w val="0.78236245954692563"/>
          <c:h val="0.67203513909224033"/>
        </c:manualLayout>
      </c:layout>
      <c:barChart>
        <c:barDir val="col"/>
        <c:grouping val="clustered"/>
        <c:varyColors val="0"/>
        <c:ser>
          <c:idx val="0"/>
          <c:order val="0"/>
          <c:tx>
            <c:strRef>
              <c:f>Sheet1!$A$3</c:f>
              <c:strCache>
                <c:ptCount val="1"/>
                <c:pt idx="0">
                  <c:v>Blue Balls</c:v>
                </c:pt>
              </c:strCache>
            </c:strRef>
          </c:tx>
          <c:spPr>
            <a:solidFill>
              <a:srgbClr val="9999FF"/>
            </a:solidFill>
            <a:ln w="11068">
              <a:solidFill>
                <a:srgbClr val="000000"/>
              </a:solidFill>
              <a:prstDash val="solid"/>
            </a:ln>
          </c:spPr>
          <c:invertIfNegative val="0"/>
          <c:cat>
            <c:strRef>
              <c:f>Sheet1!$B$2:$E$2</c:f>
              <c:strCache>
                <c:ptCount val="4"/>
                <c:pt idx="0">
                  <c:v>January</c:v>
                </c:pt>
                <c:pt idx="1">
                  <c:v>February</c:v>
                </c:pt>
                <c:pt idx="2">
                  <c:v>March </c:v>
                </c:pt>
                <c:pt idx="3">
                  <c:v>April</c:v>
                </c:pt>
              </c:strCache>
            </c:strRef>
          </c:cat>
          <c:val>
            <c:numRef>
              <c:f>Sheet1!$B$3:$E$3</c:f>
              <c:numCache>
                <c:formatCode>General</c:formatCode>
                <c:ptCount val="4"/>
                <c:pt idx="0">
                  <c:v>20.399999999999999</c:v>
                </c:pt>
                <c:pt idx="1">
                  <c:v>27.4</c:v>
                </c:pt>
                <c:pt idx="2">
                  <c:v>90</c:v>
                </c:pt>
                <c:pt idx="3">
                  <c:v>20.399999999999999</c:v>
                </c:pt>
              </c:numCache>
            </c:numRef>
          </c:val>
        </c:ser>
        <c:ser>
          <c:idx val="1"/>
          <c:order val="1"/>
          <c:tx>
            <c:strRef>
              <c:f>Sheet1!$A$4</c:f>
              <c:strCache>
                <c:ptCount val="1"/>
                <c:pt idx="0">
                  <c:v>Red Balls</c:v>
                </c:pt>
              </c:strCache>
            </c:strRef>
          </c:tx>
          <c:spPr>
            <a:solidFill>
              <a:srgbClr val="993366"/>
            </a:solidFill>
            <a:ln w="11068">
              <a:solidFill>
                <a:srgbClr val="000000"/>
              </a:solidFill>
              <a:prstDash val="solid"/>
            </a:ln>
          </c:spPr>
          <c:invertIfNegative val="0"/>
          <c:cat>
            <c:strRef>
              <c:f>Sheet1!$B$2:$E$2</c:f>
              <c:strCache>
                <c:ptCount val="4"/>
                <c:pt idx="0">
                  <c:v>January</c:v>
                </c:pt>
                <c:pt idx="1">
                  <c:v>February</c:v>
                </c:pt>
                <c:pt idx="2">
                  <c:v>March </c:v>
                </c:pt>
                <c:pt idx="3">
                  <c:v>April</c:v>
                </c:pt>
              </c:strCache>
            </c:strRef>
          </c:cat>
          <c:val>
            <c:numRef>
              <c:f>Sheet1!$B$4:$E$4</c:f>
              <c:numCache>
                <c:formatCode>General</c:formatCode>
                <c:ptCount val="4"/>
                <c:pt idx="0">
                  <c:v>30.6</c:v>
                </c:pt>
                <c:pt idx="1">
                  <c:v>38.6</c:v>
                </c:pt>
                <c:pt idx="2">
                  <c:v>34.6</c:v>
                </c:pt>
                <c:pt idx="3">
                  <c:v>31.6</c:v>
                </c:pt>
              </c:numCache>
            </c:numRef>
          </c:val>
        </c:ser>
        <c:dLbls>
          <c:showLegendKey val="0"/>
          <c:showVal val="0"/>
          <c:showCatName val="0"/>
          <c:showSerName val="0"/>
          <c:showPercent val="0"/>
          <c:showBubbleSize val="0"/>
        </c:dLbls>
        <c:gapWidth val="150"/>
        <c:axId val="37886592"/>
        <c:axId val="37904768"/>
      </c:barChart>
      <c:catAx>
        <c:axId val="37886592"/>
        <c:scaling>
          <c:orientation val="minMax"/>
        </c:scaling>
        <c:delete val="0"/>
        <c:axPos val="b"/>
        <c:numFmt formatCode="General" sourceLinked="1"/>
        <c:majorTickMark val="out"/>
        <c:minorTickMark val="none"/>
        <c:tickLblPos val="nextTo"/>
        <c:spPr>
          <a:ln w="2767">
            <a:solidFill>
              <a:srgbClr val="000000"/>
            </a:solidFill>
            <a:prstDash val="solid"/>
          </a:ln>
        </c:spPr>
        <c:txPr>
          <a:bodyPr rot="0" vert="horz"/>
          <a:lstStyle/>
          <a:p>
            <a:pPr>
              <a:defRPr sz="1569" b="0" i="0" u="none" strike="noStrike" baseline="0">
                <a:solidFill>
                  <a:srgbClr val="000000"/>
                </a:solidFill>
                <a:latin typeface="Arial"/>
                <a:ea typeface="Arial"/>
                <a:cs typeface="Arial"/>
              </a:defRPr>
            </a:pPr>
            <a:endParaRPr lang="ru-RU"/>
          </a:p>
        </c:txPr>
        <c:crossAx val="37904768"/>
        <c:crosses val="autoZero"/>
        <c:auto val="1"/>
        <c:lblAlgn val="ctr"/>
        <c:lblOffset val="100"/>
        <c:tickLblSkip val="1"/>
        <c:tickMarkSkip val="1"/>
        <c:noMultiLvlLbl val="0"/>
      </c:catAx>
      <c:valAx>
        <c:axId val="37904768"/>
        <c:scaling>
          <c:orientation val="minMax"/>
        </c:scaling>
        <c:delete val="0"/>
        <c:axPos val="l"/>
        <c:majorGridlines>
          <c:spPr>
            <a:ln w="2767">
              <a:solidFill>
                <a:srgbClr val="000000"/>
              </a:solidFill>
              <a:prstDash val="solid"/>
            </a:ln>
          </c:spPr>
        </c:majorGridlines>
        <c:numFmt formatCode="General" sourceLinked="1"/>
        <c:majorTickMark val="out"/>
        <c:minorTickMark val="none"/>
        <c:tickLblPos val="nextTo"/>
        <c:spPr>
          <a:ln w="2767">
            <a:solidFill>
              <a:srgbClr val="000000"/>
            </a:solidFill>
            <a:prstDash val="solid"/>
          </a:ln>
        </c:spPr>
        <c:txPr>
          <a:bodyPr rot="0" vert="horz"/>
          <a:lstStyle/>
          <a:p>
            <a:pPr>
              <a:defRPr sz="1569" b="0" i="0" u="none" strike="noStrike" baseline="0">
                <a:solidFill>
                  <a:srgbClr val="000000"/>
                </a:solidFill>
                <a:latin typeface="Arial"/>
                <a:ea typeface="Arial"/>
                <a:cs typeface="Arial"/>
              </a:defRPr>
            </a:pPr>
            <a:endParaRPr lang="ru-RU"/>
          </a:p>
        </c:txPr>
        <c:crossAx val="37886592"/>
        <c:crosses val="autoZero"/>
        <c:crossBetween val="between"/>
      </c:valAx>
      <c:spPr>
        <a:noFill/>
        <a:ln w="11068">
          <a:solidFill>
            <a:srgbClr val="808080"/>
          </a:solidFill>
          <a:prstDash val="solid"/>
        </a:ln>
      </c:spPr>
    </c:plotArea>
    <c:legend>
      <c:legendPos val="r"/>
      <c:layout>
        <c:manualLayout>
          <c:xMode val="edge"/>
          <c:yMode val="edge"/>
          <c:x val="0.8673139158576052"/>
          <c:y val="0.48609077598828698"/>
          <c:w val="0.12944983818770225"/>
          <c:h val="0.11273792093704248"/>
        </c:manualLayout>
      </c:layout>
      <c:overlay val="0"/>
      <c:spPr>
        <a:solidFill>
          <a:srgbClr val="FFFFFF"/>
        </a:solidFill>
        <a:ln w="2767">
          <a:solidFill>
            <a:srgbClr val="000000"/>
          </a:solidFill>
          <a:prstDash val="solid"/>
        </a:ln>
      </c:spPr>
      <c:txPr>
        <a:bodyPr/>
        <a:lstStyle/>
        <a:p>
          <a:pPr>
            <a:defRPr sz="1281" b="0" i="0" u="none" strike="noStrike" baseline="0">
              <a:solidFill>
                <a:srgbClr val="000000"/>
              </a:solidFill>
              <a:latin typeface="Arial"/>
              <a:ea typeface="Arial"/>
              <a:cs typeface="Arial"/>
            </a:defRPr>
          </a:pPr>
          <a:endParaRPr lang="ru-RU"/>
        </a:p>
      </c:txPr>
    </c:legend>
    <c:plotVisOnly val="1"/>
    <c:dispBlanksAs val="gap"/>
    <c:showDLblsOverMax val="0"/>
  </c:chart>
  <c:spPr>
    <a:noFill/>
    <a:ln>
      <a:noFill/>
    </a:ln>
  </c:spPr>
  <c:txPr>
    <a:bodyPr/>
    <a:lstStyle/>
    <a:p>
      <a:pPr>
        <a:defRPr sz="784" b="0" i="0" u="none" strike="noStrike" baseline="0">
          <a:solidFill>
            <a:srgbClr val="000000"/>
          </a:solidFill>
          <a:latin typeface="Arial"/>
          <a:ea typeface="Arial"/>
          <a:cs typeface="Arial"/>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0453074433656956E-2"/>
          <c:y val="3.6090225563909777E-2"/>
          <c:w val="0.87540453074433655"/>
          <c:h val="0.8962406015037595"/>
        </c:manualLayout>
      </c:layout>
      <c:barChart>
        <c:barDir val="col"/>
        <c:grouping val="clustered"/>
        <c:varyColors val="0"/>
        <c:ser>
          <c:idx val="0"/>
          <c:order val="0"/>
          <c:tx>
            <c:strRef>
              <c:f>Sheet1!$A$3</c:f>
              <c:strCache>
                <c:ptCount val="1"/>
                <c:pt idx="0">
                  <c:v>Blue Balls</c:v>
                </c:pt>
              </c:strCache>
            </c:strRef>
          </c:tx>
          <c:spPr>
            <a:gradFill rotWithShape="0">
              <a:gsLst>
                <a:gs pos="0">
                  <a:srgbClr xmlns:mc="http://schemas.openxmlformats.org/markup-compatibility/2006" xmlns:a14="http://schemas.microsoft.com/office/drawing/2010/main" val="FFFF00" mc:Ignorable="a14" a14:legacySpreadsheetColorIndex="13"/>
                </a:gs>
                <a:gs pos="100000">
                  <a:srgbClr xmlns:mc="http://schemas.openxmlformats.org/markup-compatibility/2006" xmlns:a14="http://schemas.microsoft.com/office/drawing/2010/main" val="0C0C00" mc:Ignorable="a14" a14:legacySpreadsheetColorIndex="13">
                    <a:gamma/>
                    <a:shade val="46275"/>
                    <a:invGamma/>
                  </a:srgbClr>
                </a:gs>
              </a:gsLst>
              <a:lin ang="5400000" scaled="1"/>
            </a:gradFill>
            <a:ln w="10766">
              <a:solidFill>
                <a:srgbClr val="000000"/>
              </a:solidFill>
              <a:prstDash val="solid"/>
            </a:ln>
            <a:effectLst>
              <a:outerShdw dist="35921" dir="2700000" algn="br">
                <a:srgbClr val="000000"/>
              </a:outerShdw>
            </a:effectLst>
          </c:spPr>
          <c:invertIfNegative val="0"/>
          <c:dLbls>
            <c:spPr>
              <a:noFill/>
              <a:ln w="21531">
                <a:noFill/>
              </a:ln>
            </c:spPr>
            <c:txPr>
              <a:bodyPr/>
              <a:lstStyle/>
              <a:p>
                <a:pPr>
                  <a:defRPr sz="742"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strRef>
              <c:f>Sheet1!$B$2:$E$2</c:f>
              <c:strCache>
                <c:ptCount val="4"/>
                <c:pt idx="0">
                  <c:v>January</c:v>
                </c:pt>
                <c:pt idx="1">
                  <c:v>February</c:v>
                </c:pt>
                <c:pt idx="2">
                  <c:v>March </c:v>
                </c:pt>
                <c:pt idx="3">
                  <c:v>April</c:v>
                </c:pt>
              </c:strCache>
            </c:strRef>
          </c:cat>
          <c:val>
            <c:numRef>
              <c:f>Sheet1!$B$3:$E$3</c:f>
              <c:numCache>
                <c:formatCode>General</c:formatCode>
                <c:ptCount val="4"/>
                <c:pt idx="0">
                  <c:v>20.399999999999999</c:v>
                </c:pt>
                <c:pt idx="1">
                  <c:v>27.4</c:v>
                </c:pt>
                <c:pt idx="2">
                  <c:v>90</c:v>
                </c:pt>
                <c:pt idx="3">
                  <c:v>20.399999999999999</c:v>
                </c:pt>
              </c:numCache>
            </c:numRef>
          </c:val>
        </c:ser>
        <c:ser>
          <c:idx val="1"/>
          <c:order val="1"/>
          <c:tx>
            <c:strRef>
              <c:f>Sheet1!$A$4</c:f>
              <c:strCache>
                <c:ptCount val="1"/>
                <c:pt idx="0">
                  <c:v>Red Balls</c:v>
                </c:pt>
              </c:strCache>
            </c:strRef>
          </c:tx>
          <c:spPr>
            <a:gradFill rotWithShape="0">
              <a:gsLst>
                <a:gs pos="0">
                  <a:srgbClr xmlns:mc="http://schemas.openxmlformats.org/markup-compatibility/2006" xmlns:a14="http://schemas.microsoft.com/office/drawing/2010/main" val="339966" mc:Ignorable="a14" a14:legacySpreadsheetColorIndex="57"/>
                </a:gs>
                <a:gs pos="100000">
                  <a:srgbClr xmlns:mc="http://schemas.openxmlformats.org/markup-compatibility/2006" xmlns:a14="http://schemas.microsoft.com/office/drawing/2010/main" val="020705" mc:Ignorable="a14" a14:legacySpreadsheetColorIndex="57">
                    <a:gamma/>
                    <a:shade val="46275"/>
                    <a:invGamma/>
                  </a:srgbClr>
                </a:gs>
              </a:gsLst>
              <a:lin ang="0" scaled="1"/>
            </a:gradFill>
            <a:ln w="10766">
              <a:solidFill>
                <a:srgbClr val="000000"/>
              </a:solidFill>
              <a:prstDash val="solid"/>
            </a:ln>
            <a:effectLst>
              <a:outerShdw dist="35921" dir="2700000" algn="br">
                <a:srgbClr val="000000"/>
              </a:outerShdw>
            </a:effectLst>
          </c:spPr>
          <c:invertIfNegative val="0"/>
          <c:dLbls>
            <c:spPr>
              <a:noFill/>
              <a:ln w="21531">
                <a:noFill/>
              </a:ln>
            </c:spPr>
            <c:txPr>
              <a:bodyPr/>
              <a:lstStyle/>
              <a:p>
                <a:pPr>
                  <a:defRPr sz="742" b="0" i="0" u="none" strike="noStrike" baseline="0">
                    <a:solidFill>
                      <a:srgbClr val="000000"/>
                    </a:solidFill>
                    <a:latin typeface="Arial"/>
                    <a:ea typeface="Arial"/>
                    <a:cs typeface="Arial"/>
                  </a:defRPr>
                </a:pPr>
                <a:endParaRPr lang="ru-RU"/>
              </a:p>
            </c:txPr>
            <c:showLegendKey val="0"/>
            <c:showVal val="1"/>
            <c:showCatName val="0"/>
            <c:showSerName val="0"/>
            <c:showPercent val="0"/>
            <c:showBubbleSize val="0"/>
            <c:showLeaderLines val="0"/>
          </c:dLbls>
          <c:cat>
            <c:strRef>
              <c:f>Sheet1!$B$2:$E$2</c:f>
              <c:strCache>
                <c:ptCount val="4"/>
                <c:pt idx="0">
                  <c:v>January</c:v>
                </c:pt>
                <c:pt idx="1">
                  <c:v>February</c:v>
                </c:pt>
                <c:pt idx="2">
                  <c:v>March </c:v>
                </c:pt>
                <c:pt idx="3">
                  <c:v>April</c:v>
                </c:pt>
              </c:strCache>
            </c:strRef>
          </c:cat>
          <c:val>
            <c:numRef>
              <c:f>Sheet1!$B$4:$E$4</c:f>
              <c:numCache>
                <c:formatCode>General</c:formatCode>
                <c:ptCount val="4"/>
                <c:pt idx="0">
                  <c:v>30.6</c:v>
                </c:pt>
                <c:pt idx="1">
                  <c:v>38.6</c:v>
                </c:pt>
                <c:pt idx="2">
                  <c:v>34.6</c:v>
                </c:pt>
                <c:pt idx="3">
                  <c:v>31.6</c:v>
                </c:pt>
              </c:numCache>
            </c:numRef>
          </c:val>
        </c:ser>
        <c:dLbls>
          <c:showLegendKey val="0"/>
          <c:showVal val="1"/>
          <c:showCatName val="0"/>
          <c:showSerName val="0"/>
          <c:showPercent val="0"/>
          <c:showBubbleSize val="0"/>
        </c:dLbls>
        <c:gapWidth val="150"/>
        <c:axId val="225228672"/>
        <c:axId val="225230208"/>
      </c:barChart>
      <c:catAx>
        <c:axId val="225228672"/>
        <c:scaling>
          <c:orientation val="minMax"/>
        </c:scaling>
        <c:delete val="0"/>
        <c:axPos val="b"/>
        <c:majorGridlines>
          <c:spPr>
            <a:ln w="2691">
              <a:solidFill>
                <a:srgbClr val="000000"/>
              </a:solidFill>
              <a:prstDash val="solid"/>
            </a:ln>
          </c:spPr>
        </c:majorGridlines>
        <c:numFmt formatCode="General" sourceLinked="1"/>
        <c:majorTickMark val="out"/>
        <c:minorTickMark val="none"/>
        <c:tickLblPos val="nextTo"/>
        <c:spPr>
          <a:ln w="2691">
            <a:solidFill>
              <a:srgbClr val="000000"/>
            </a:solidFill>
            <a:prstDash val="solid"/>
          </a:ln>
        </c:spPr>
        <c:txPr>
          <a:bodyPr rot="0" vert="horz"/>
          <a:lstStyle/>
          <a:p>
            <a:pPr>
              <a:defRPr sz="742" b="0" i="0" u="none" strike="noStrike" baseline="0">
                <a:solidFill>
                  <a:srgbClr val="000000"/>
                </a:solidFill>
                <a:latin typeface="Arial"/>
                <a:ea typeface="Arial"/>
                <a:cs typeface="Arial"/>
              </a:defRPr>
            </a:pPr>
            <a:endParaRPr lang="ru-RU"/>
          </a:p>
        </c:txPr>
        <c:crossAx val="225230208"/>
        <c:crosses val="autoZero"/>
        <c:auto val="1"/>
        <c:lblAlgn val="ctr"/>
        <c:lblOffset val="100"/>
        <c:tickLblSkip val="1"/>
        <c:tickMarkSkip val="1"/>
        <c:noMultiLvlLbl val="0"/>
      </c:catAx>
      <c:valAx>
        <c:axId val="225230208"/>
        <c:scaling>
          <c:orientation val="minMax"/>
        </c:scaling>
        <c:delete val="0"/>
        <c:axPos val="l"/>
        <c:majorGridlines>
          <c:spPr>
            <a:ln w="2691">
              <a:solidFill>
                <a:srgbClr val="000000"/>
              </a:solidFill>
              <a:prstDash val="solid"/>
            </a:ln>
          </c:spPr>
        </c:majorGridlines>
        <c:minorGridlines>
          <c:spPr>
            <a:ln w="2691">
              <a:solidFill>
                <a:srgbClr val="000000"/>
              </a:solidFill>
              <a:prstDash val="solid"/>
            </a:ln>
          </c:spPr>
        </c:minorGridlines>
        <c:numFmt formatCode="General" sourceLinked="1"/>
        <c:majorTickMark val="out"/>
        <c:minorTickMark val="none"/>
        <c:tickLblPos val="nextTo"/>
        <c:spPr>
          <a:ln w="2691">
            <a:solidFill>
              <a:srgbClr val="000000"/>
            </a:solidFill>
            <a:prstDash val="solid"/>
          </a:ln>
        </c:spPr>
        <c:txPr>
          <a:bodyPr rot="0" vert="horz"/>
          <a:lstStyle/>
          <a:p>
            <a:pPr>
              <a:defRPr sz="742" b="0" i="0" u="none" strike="noStrike" baseline="0">
                <a:solidFill>
                  <a:srgbClr val="000000"/>
                </a:solidFill>
                <a:latin typeface="Arial"/>
                <a:ea typeface="Arial"/>
                <a:cs typeface="Arial"/>
              </a:defRPr>
            </a:pPr>
            <a:endParaRPr lang="ru-RU"/>
          </a:p>
        </c:txPr>
        <c:crossAx val="225228672"/>
        <c:crosses val="autoZero"/>
        <c:crossBetween val="between"/>
      </c:valAx>
      <c:spPr>
        <a:solidFill>
          <a:srgbClr val="C0C0C0"/>
        </a:solidFill>
        <a:ln w="10766">
          <a:solidFill>
            <a:srgbClr val="808080"/>
          </a:solidFill>
          <a:prstDash val="solid"/>
        </a:ln>
      </c:spPr>
    </c:plotArea>
    <c:legend>
      <c:legendPos val="r"/>
      <c:layout>
        <c:manualLayout>
          <c:xMode val="edge"/>
          <c:yMode val="edge"/>
          <c:x val="0.92556634304207119"/>
          <c:y val="0.44812030075187975"/>
          <c:w val="7.1197411003236247E-2"/>
          <c:h val="7.067669172932331E-2"/>
        </c:manualLayout>
      </c:layout>
      <c:overlay val="0"/>
      <c:spPr>
        <a:solidFill>
          <a:srgbClr val="FFFFFF"/>
        </a:solidFill>
        <a:ln w="2691">
          <a:solidFill>
            <a:srgbClr val="000000"/>
          </a:solidFill>
          <a:prstDash val="solid"/>
        </a:ln>
      </c:spPr>
      <c:txPr>
        <a:bodyPr/>
        <a:lstStyle/>
        <a:p>
          <a:pPr>
            <a:defRPr sz="682" b="0" i="0" u="none" strike="noStrike" baseline="0">
              <a:solidFill>
                <a:srgbClr val="000000"/>
              </a:solidFill>
              <a:latin typeface="Arial"/>
              <a:ea typeface="Arial"/>
              <a:cs typeface="Arial"/>
            </a:defRPr>
          </a:pPr>
          <a:endParaRPr lang="ru-RU"/>
        </a:p>
      </c:txPr>
    </c:legend>
    <c:plotVisOnly val="1"/>
    <c:dispBlanksAs val="gap"/>
    <c:showDLblsOverMax val="0"/>
  </c:chart>
  <c:spPr>
    <a:noFill/>
    <a:ln>
      <a:noFill/>
    </a:ln>
  </c:spPr>
  <c:txPr>
    <a:bodyPr/>
    <a:lstStyle/>
    <a:p>
      <a:pPr>
        <a:defRPr sz="742" b="0" i="0" u="none" strike="noStrike" baseline="0">
          <a:solidFill>
            <a:srgbClr val="000000"/>
          </a:solidFill>
          <a:latin typeface="Arial"/>
          <a:ea typeface="Arial"/>
          <a:cs typeface="Arial"/>
        </a:defRPr>
      </a:pPr>
      <a:endParaRPr lang="ru-RU"/>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4572000" cy="68580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SzTx/>
              <a:buFontTx/>
              <a:buNone/>
            </a:pPr>
            <a:endParaRPr kumimoji="1" lang="ru-RU" sz="2400">
              <a:solidFill>
                <a:schemeClr val="tx1"/>
              </a:solidFill>
              <a:latin typeface="Times New Roman" pitchFamily="18" charset="0"/>
            </a:endParaRPr>
          </a:p>
        </p:txBody>
      </p:sp>
      <p:sp>
        <p:nvSpPr>
          <p:cNvPr id="5" name="AutoShape 3"/>
          <p:cNvSpPr>
            <a:spLocks noChangeArrowheads="1"/>
          </p:cNvSpPr>
          <p:nvPr/>
        </p:nvSpPr>
        <p:spPr bwMode="auto">
          <a:xfrm>
            <a:off x="685800" y="990600"/>
            <a:ext cx="5181600" cy="1905000"/>
          </a:xfrm>
          <a:prstGeom prst="roundRect">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SzTx/>
              <a:buFontTx/>
              <a:buNone/>
            </a:pPr>
            <a:endParaRPr kumimoji="1" lang="ru-RU" sz="2400">
              <a:solidFill>
                <a:schemeClr val="tx1"/>
              </a:solidFill>
              <a:latin typeface="Times New Roman" pitchFamily="18" charset="0"/>
            </a:endParaRPr>
          </a:p>
        </p:txBody>
      </p:sp>
      <p:grpSp>
        <p:nvGrpSpPr>
          <p:cNvPr id="6" name="Group 5"/>
          <p:cNvGrpSpPr>
            <a:grpSpLocks/>
          </p:cNvGrpSpPr>
          <p:nvPr/>
        </p:nvGrpSpPr>
        <p:grpSpPr bwMode="auto">
          <a:xfrm>
            <a:off x="3632200" y="4889500"/>
            <a:ext cx="4876800" cy="319088"/>
            <a:chOff x="2288" y="3080"/>
            <a:chExt cx="3072" cy="201"/>
          </a:xfrm>
        </p:grpSpPr>
        <p:sp>
          <p:nvSpPr>
            <p:cNvPr id="7" name="AutoShape 6"/>
            <p:cNvSpPr>
              <a:spLocks noChangeArrowheads="1"/>
            </p:cNvSpPr>
            <p:nvPr/>
          </p:nvSpPr>
          <p:spPr bwMode="auto">
            <a:xfrm flipH="1">
              <a:off x="2288" y="3080"/>
              <a:ext cx="2914" cy="20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8" name="AutoShape 7"/>
            <p:cNvSpPr>
              <a:spLocks noChangeArrowheads="1"/>
            </p:cNvSpPr>
            <p:nvPr/>
          </p:nvSpPr>
          <p:spPr bwMode="auto">
            <a:xfrm>
              <a:off x="5196" y="3080"/>
              <a:ext cx="164" cy="201"/>
            </a:xfrm>
            <a:prstGeom prst="flowChartDelay">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sp>
        <p:nvSpPr>
          <p:cNvPr id="4100" name="Rectangle 4"/>
          <p:cNvSpPr>
            <a:spLocks noGrp="1" noChangeArrowheads="1"/>
          </p:cNvSpPr>
          <p:nvPr>
            <p:ph type="subTitle" idx="1"/>
          </p:nvPr>
        </p:nvSpPr>
        <p:spPr>
          <a:xfrm>
            <a:off x="4673600" y="2927350"/>
            <a:ext cx="3657600" cy="1822450"/>
          </a:xfrm>
        </p:spPr>
        <p:txBody>
          <a:bodyPr anchor="b"/>
          <a:lstStyle>
            <a:lvl1pPr marL="0" indent="0">
              <a:buFont typeface="Wingdings" pitchFamily="2" charset="2"/>
              <a:buNone/>
              <a:defRPr>
                <a:solidFill>
                  <a:schemeClr val="tx2"/>
                </a:solidFill>
              </a:defRPr>
            </a:lvl1pPr>
          </a:lstStyle>
          <a:p>
            <a:pPr lvl="0"/>
            <a:r>
              <a:rPr lang="en-US" noProof="0" smtClean="0"/>
              <a:t>Click to edit Master subtitle style</a:t>
            </a:r>
          </a:p>
        </p:txBody>
      </p:sp>
      <p:sp>
        <p:nvSpPr>
          <p:cNvPr id="4107" name="Rectangle 11"/>
          <p:cNvSpPr>
            <a:spLocks noGrp="1" noChangeArrowheads="1"/>
          </p:cNvSpPr>
          <p:nvPr>
            <p:ph type="ctrTitle" sz="quarter"/>
          </p:nvPr>
        </p:nvSpPr>
        <p:spPr>
          <a:xfrm>
            <a:off x="936625" y="1425575"/>
            <a:ext cx="7772400" cy="1143000"/>
          </a:xfrm>
        </p:spPr>
        <p:txBody>
          <a:bodyPr anchor="ctr"/>
          <a:lstStyle>
            <a:lvl1pPr algn="ctr">
              <a:defRPr>
                <a:solidFill>
                  <a:schemeClr val="tx1"/>
                </a:solidFill>
              </a:defRPr>
            </a:lvl1pPr>
          </a:lstStyle>
          <a:p>
            <a:pPr lvl="0"/>
            <a:r>
              <a:rPr lang="en-US" noProof="0" smtClean="0"/>
              <a:t>Click to edit Master title style</a:t>
            </a:r>
          </a:p>
        </p:txBody>
      </p:sp>
      <p:sp>
        <p:nvSpPr>
          <p:cNvPr id="9" name="Rectangle 8"/>
          <p:cNvSpPr>
            <a:spLocks noGrp="1" noChangeArrowheads="1"/>
          </p:cNvSpPr>
          <p:nvPr>
            <p:ph type="dt" sz="quarter" idx="10"/>
          </p:nvPr>
        </p:nvSpPr>
        <p:spPr>
          <a:xfrm>
            <a:off x="2667000" y="6553200"/>
            <a:ext cx="1905000" cy="304800"/>
          </a:xfrm>
        </p:spPr>
        <p:txBody>
          <a:bodyPr/>
          <a:lstStyle>
            <a:lvl1pPr>
              <a:defRPr>
                <a:solidFill>
                  <a:schemeClr val="bg1"/>
                </a:solidFill>
              </a:defRPr>
            </a:lvl1pPr>
          </a:lstStyle>
          <a:p>
            <a:pPr>
              <a:defRPr/>
            </a:pPr>
            <a:endParaRPr lang="en-US"/>
          </a:p>
        </p:txBody>
      </p:sp>
      <p:sp>
        <p:nvSpPr>
          <p:cNvPr id="10" name="Rectangle 9"/>
          <p:cNvSpPr>
            <a:spLocks noGrp="1" noChangeArrowheads="1"/>
          </p:cNvSpPr>
          <p:nvPr>
            <p:ph type="ftr" sz="quarter" idx="11"/>
          </p:nvPr>
        </p:nvSpPr>
        <p:spPr>
          <a:xfrm>
            <a:off x="5195888" y="6553200"/>
            <a:ext cx="3279775" cy="304800"/>
          </a:xfrm>
        </p:spPr>
        <p:txBody>
          <a:bodyPr/>
          <a:lstStyle>
            <a:lvl1pPr algn="r">
              <a:defRPr/>
            </a:lvl1pPr>
          </a:lstStyle>
          <a:p>
            <a:pPr>
              <a:defRPr/>
            </a:pPr>
            <a:endParaRPr lang="en-US"/>
          </a:p>
        </p:txBody>
      </p:sp>
      <p:sp>
        <p:nvSpPr>
          <p:cNvPr id="11" name="Rectangle 10"/>
          <p:cNvSpPr>
            <a:spLocks noGrp="1" noChangeArrowheads="1"/>
          </p:cNvSpPr>
          <p:nvPr>
            <p:ph type="sldNum" sz="quarter" idx="12"/>
          </p:nvPr>
        </p:nvSpPr>
        <p:spPr>
          <a:xfrm>
            <a:off x="9525" y="6359525"/>
            <a:ext cx="587375" cy="488950"/>
          </a:xfrm>
        </p:spPr>
        <p:txBody>
          <a:bodyPr anchorCtr="0"/>
          <a:lstStyle>
            <a:lvl1pPr>
              <a:defRPr/>
            </a:lvl1pPr>
          </a:lstStyle>
          <a:p>
            <a:pPr>
              <a:defRPr/>
            </a:pPr>
            <a:fld id="{D771AA45-FB25-44E1-B98A-E90F8577C7E4}" type="slidenum">
              <a:rPr lang="en-US"/>
              <a:pPr>
                <a:defRPr/>
              </a:pPr>
              <a:t>‹#›</a:t>
            </a:fld>
            <a:endParaRPr lang="en-US"/>
          </a:p>
        </p:txBody>
      </p:sp>
    </p:spTree>
    <p:extLst>
      <p:ext uri="{BB962C8B-B14F-4D97-AF65-F5344CB8AC3E}">
        <p14:creationId xmlns:p14="http://schemas.microsoft.com/office/powerpoint/2010/main" val="379814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DCCA8C09-9349-40CD-AA89-98FBAFC6535F}" type="slidenum">
              <a:rPr lang="en-US"/>
              <a:pPr>
                <a:defRPr/>
              </a:pPr>
              <a:t>‹#›</a:t>
            </a:fld>
            <a:endParaRPr lang="en-US"/>
          </a:p>
        </p:txBody>
      </p:sp>
    </p:spTree>
    <p:extLst>
      <p:ext uri="{BB962C8B-B14F-4D97-AF65-F5344CB8AC3E}">
        <p14:creationId xmlns:p14="http://schemas.microsoft.com/office/powerpoint/2010/main" val="357199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15150" y="762000"/>
            <a:ext cx="2000250" cy="5334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762000"/>
            <a:ext cx="5848350" cy="5334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87456502-A704-400E-BC43-D8A126903F45}" type="slidenum">
              <a:rPr lang="en-US"/>
              <a:pPr>
                <a:defRPr/>
              </a:pPr>
              <a:t>‹#›</a:t>
            </a:fld>
            <a:endParaRPr lang="en-US"/>
          </a:p>
        </p:txBody>
      </p:sp>
    </p:spTree>
    <p:extLst>
      <p:ext uri="{BB962C8B-B14F-4D97-AF65-F5344CB8AC3E}">
        <p14:creationId xmlns:p14="http://schemas.microsoft.com/office/powerpoint/2010/main" val="3596349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Заголовок, диаграмм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762000"/>
            <a:ext cx="8001000" cy="1143000"/>
          </a:xfrm>
        </p:spPr>
        <p:txBody>
          <a:bodyPr/>
          <a:lstStyle/>
          <a:p>
            <a:r>
              <a:rPr lang="ru-RU" smtClean="0"/>
              <a:t>Образец заголовка</a:t>
            </a:r>
            <a:endParaRPr lang="ru-RU"/>
          </a:p>
        </p:txBody>
      </p:sp>
      <p:sp>
        <p:nvSpPr>
          <p:cNvPr id="3" name="Диаграмма 2"/>
          <p:cNvSpPr>
            <a:spLocks noGrp="1"/>
          </p:cNvSpPr>
          <p:nvPr>
            <p:ph type="chart" sz="half" idx="1"/>
          </p:nvPr>
        </p:nvSpPr>
        <p:spPr>
          <a:xfrm>
            <a:off x="914400" y="2362200"/>
            <a:ext cx="3924300" cy="3733800"/>
          </a:xfrm>
        </p:spPr>
        <p:txBody>
          <a:bodyPr/>
          <a:lstStyle/>
          <a:p>
            <a:pPr lvl="0"/>
            <a:endParaRPr lang="ru-RU" noProof="0" smtClean="0"/>
          </a:p>
        </p:txBody>
      </p:sp>
      <p:sp>
        <p:nvSpPr>
          <p:cNvPr id="4" name="Текст 3"/>
          <p:cNvSpPr>
            <a:spLocks noGrp="1"/>
          </p:cNvSpPr>
          <p:nvPr>
            <p:ph type="body" sz="half" idx="2"/>
          </p:nvPr>
        </p:nvSpPr>
        <p:spPr>
          <a:xfrm>
            <a:off x="4991100" y="2362200"/>
            <a:ext cx="3924300" cy="3733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E99C659A-C754-47A0-A531-2956F74A6140}" type="slidenum">
              <a:rPr lang="en-US"/>
              <a:pPr>
                <a:defRPr/>
              </a:pPr>
              <a:t>‹#›</a:t>
            </a:fld>
            <a:endParaRPr lang="en-US"/>
          </a:p>
        </p:txBody>
      </p:sp>
    </p:spTree>
    <p:extLst>
      <p:ext uri="{BB962C8B-B14F-4D97-AF65-F5344CB8AC3E}">
        <p14:creationId xmlns:p14="http://schemas.microsoft.com/office/powerpoint/2010/main" val="1544721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F8521CDC-B069-4B2B-A339-DDF938EA1F2C}" type="slidenum">
              <a:rPr lang="en-US"/>
              <a:pPr>
                <a:defRPr/>
              </a:pPr>
              <a:t>‹#›</a:t>
            </a:fld>
            <a:endParaRPr lang="en-US"/>
          </a:p>
        </p:txBody>
      </p:sp>
    </p:spTree>
    <p:extLst>
      <p:ext uri="{BB962C8B-B14F-4D97-AF65-F5344CB8AC3E}">
        <p14:creationId xmlns:p14="http://schemas.microsoft.com/office/powerpoint/2010/main" val="161139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C2F6B404-ADE0-4669-8510-811B371E5225}" type="slidenum">
              <a:rPr lang="en-US"/>
              <a:pPr>
                <a:defRPr/>
              </a:pPr>
              <a:t>‹#›</a:t>
            </a:fld>
            <a:endParaRPr lang="en-US"/>
          </a:p>
        </p:txBody>
      </p:sp>
    </p:spTree>
    <p:extLst>
      <p:ext uri="{BB962C8B-B14F-4D97-AF65-F5344CB8AC3E}">
        <p14:creationId xmlns:p14="http://schemas.microsoft.com/office/powerpoint/2010/main" val="4210347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9144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9911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122AE32-A5AD-4FCB-8031-3A0EF33005E7}" type="slidenum">
              <a:rPr lang="en-US"/>
              <a:pPr>
                <a:defRPr/>
              </a:pPr>
              <a:t>‹#›</a:t>
            </a:fld>
            <a:endParaRPr lang="en-US"/>
          </a:p>
        </p:txBody>
      </p:sp>
    </p:spTree>
    <p:extLst>
      <p:ext uri="{BB962C8B-B14F-4D97-AF65-F5344CB8AC3E}">
        <p14:creationId xmlns:p14="http://schemas.microsoft.com/office/powerpoint/2010/main" val="3857797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33142488-2457-47A6-9514-AD33F5E1A72D}" type="slidenum">
              <a:rPr lang="en-US"/>
              <a:pPr>
                <a:defRPr/>
              </a:pPr>
              <a:t>‹#›</a:t>
            </a:fld>
            <a:endParaRPr lang="en-US"/>
          </a:p>
        </p:txBody>
      </p:sp>
    </p:spTree>
    <p:extLst>
      <p:ext uri="{BB962C8B-B14F-4D97-AF65-F5344CB8AC3E}">
        <p14:creationId xmlns:p14="http://schemas.microsoft.com/office/powerpoint/2010/main" val="387405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75DDB1BF-DC92-4E8F-891B-F1BFD992F735}" type="slidenum">
              <a:rPr lang="en-US"/>
              <a:pPr>
                <a:defRPr/>
              </a:pPr>
              <a:t>‹#›</a:t>
            </a:fld>
            <a:endParaRPr lang="en-US"/>
          </a:p>
        </p:txBody>
      </p:sp>
    </p:spTree>
    <p:extLst>
      <p:ext uri="{BB962C8B-B14F-4D97-AF65-F5344CB8AC3E}">
        <p14:creationId xmlns:p14="http://schemas.microsoft.com/office/powerpoint/2010/main" val="1633401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F2E2EA89-C615-4CF0-A389-2CD96D83D3B9}" type="slidenum">
              <a:rPr lang="en-US"/>
              <a:pPr>
                <a:defRPr/>
              </a:pPr>
              <a:t>‹#›</a:t>
            </a:fld>
            <a:endParaRPr lang="en-US"/>
          </a:p>
        </p:txBody>
      </p:sp>
    </p:spTree>
    <p:extLst>
      <p:ext uri="{BB962C8B-B14F-4D97-AF65-F5344CB8AC3E}">
        <p14:creationId xmlns:p14="http://schemas.microsoft.com/office/powerpoint/2010/main" val="1462180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E861E243-FB7C-4112-B7F5-985AADF1A9A8}" type="slidenum">
              <a:rPr lang="en-US"/>
              <a:pPr>
                <a:defRPr/>
              </a:pPr>
              <a:t>‹#›</a:t>
            </a:fld>
            <a:endParaRPr lang="en-US"/>
          </a:p>
        </p:txBody>
      </p:sp>
    </p:spTree>
    <p:extLst>
      <p:ext uri="{BB962C8B-B14F-4D97-AF65-F5344CB8AC3E}">
        <p14:creationId xmlns:p14="http://schemas.microsoft.com/office/powerpoint/2010/main" val="27834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C623C18F-334C-4698-B9FF-F4CDC6403313}" type="slidenum">
              <a:rPr lang="en-US"/>
              <a:pPr>
                <a:defRPr/>
              </a:pPr>
              <a:t>‹#›</a:t>
            </a:fld>
            <a:endParaRPr lang="en-US"/>
          </a:p>
        </p:txBody>
      </p:sp>
    </p:spTree>
    <p:extLst>
      <p:ext uri="{BB962C8B-B14F-4D97-AF65-F5344CB8AC3E}">
        <p14:creationId xmlns:p14="http://schemas.microsoft.com/office/powerpoint/2010/main" val="3342128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3200400" cy="6858000"/>
            <a:chOff x="0" y="0"/>
            <a:chExt cx="2016" cy="4320"/>
          </a:xfrm>
        </p:grpSpPr>
        <p:sp>
          <p:nvSpPr>
            <p:cNvPr id="1036" name="Rectangle 3"/>
            <p:cNvSpPr>
              <a:spLocks noChangeArrowheads="1"/>
            </p:cNvSpPr>
            <p:nvPr/>
          </p:nvSpPr>
          <p:spPr bwMode="auto">
            <a:xfrm>
              <a:off x="0" y="0"/>
              <a:ext cx="480" cy="432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37" name="Rectangle 4"/>
            <p:cNvSpPr>
              <a:spLocks noChangeArrowheads="1"/>
            </p:cNvSpPr>
            <p:nvPr/>
          </p:nvSpPr>
          <p:spPr bwMode="auto">
            <a:xfrm>
              <a:off x="432" y="0"/>
              <a:ext cx="1584" cy="67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sp>
        <p:nvSpPr>
          <p:cNvPr id="1027" name="AutoShape 5"/>
          <p:cNvSpPr>
            <a:spLocks noChangeArrowheads="1"/>
          </p:cNvSpPr>
          <p:nvPr/>
        </p:nvSpPr>
        <p:spPr bwMode="auto">
          <a:xfrm>
            <a:off x="762000" y="762000"/>
            <a:ext cx="5105400" cy="609600"/>
          </a:xfrm>
          <a:prstGeom prst="roundRect">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ClrTx/>
              <a:buSzTx/>
              <a:buFontTx/>
              <a:buNone/>
            </a:pPr>
            <a:endParaRPr kumimoji="1" lang="ru-RU" sz="2400">
              <a:solidFill>
                <a:schemeClr val="tx1"/>
              </a:solidFill>
              <a:latin typeface="Times New Roman" pitchFamily="18" charset="0"/>
            </a:endParaRPr>
          </a:p>
        </p:txBody>
      </p:sp>
      <p:sp>
        <p:nvSpPr>
          <p:cNvPr id="1028" name="Rectangle 6"/>
          <p:cNvSpPr>
            <a:spLocks noGrp="1" noChangeArrowheads="1"/>
          </p:cNvSpPr>
          <p:nvPr>
            <p:ph type="title"/>
          </p:nvPr>
        </p:nvSpPr>
        <p:spPr bwMode="auto">
          <a:xfrm>
            <a:off x="914400" y="762000"/>
            <a:ext cx="8001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7"/>
          <p:cNvSpPr>
            <a:spLocks noGrp="1" noChangeArrowheads="1"/>
          </p:cNvSpPr>
          <p:nvPr>
            <p:ph type="body" idx="1"/>
          </p:nvPr>
        </p:nvSpPr>
        <p:spPr bwMode="auto">
          <a:xfrm>
            <a:off x="914400" y="2362200"/>
            <a:ext cx="80010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0" name="Rectangle 8"/>
          <p:cNvSpPr>
            <a:spLocks noGrp="1" noChangeArrowheads="1"/>
          </p:cNvSpPr>
          <p:nvPr>
            <p:ph type="dt" sz="half" idx="2"/>
          </p:nvPr>
        </p:nvSpPr>
        <p:spPr bwMode="auto">
          <a:xfrm>
            <a:off x="7010400" y="65532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spAutoFit/>
          </a:bodyPr>
          <a:lstStyle>
            <a:lvl1pPr algn="r">
              <a:spcBef>
                <a:spcPct val="0"/>
              </a:spcBef>
              <a:buClrTx/>
              <a:buSzTx/>
              <a:buFontTx/>
              <a:buNone/>
              <a:defRPr sz="1400">
                <a:solidFill>
                  <a:schemeClr val="tx1"/>
                </a:solidFill>
              </a:defRPr>
            </a:lvl1pPr>
          </a:lstStyle>
          <a:p>
            <a:pPr>
              <a:defRPr/>
            </a:pPr>
            <a:endParaRPr lang="en-US"/>
          </a:p>
        </p:txBody>
      </p:sp>
      <p:sp>
        <p:nvSpPr>
          <p:cNvPr id="3081" name="Rectangle 9"/>
          <p:cNvSpPr>
            <a:spLocks noGrp="1" noChangeArrowheads="1"/>
          </p:cNvSpPr>
          <p:nvPr>
            <p:ph type="ftr" sz="quarter" idx="3"/>
          </p:nvPr>
        </p:nvSpPr>
        <p:spPr bwMode="auto">
          <a:xfrm>
            <a:off x="2936875" y="6529388"/>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spAutoFit/>
          </a:bodyPr>
          <a:lstStyle>
            <a:lvl1pPr algn="ctr">
              <a:spcBef>
                <a:spcPct val="0"/>
              </a:spcBef>
              <a:buClrTx/>
              <a:buSzTx/>
              <a:buFontTx/>
              <a:buNone/>
              <a:defRPr sz="1400">
                <a:solidFill>
                  <a:schemeClr val="tx1"/>
                </a:solidFill>
              </a:defRPr>
            </a:lvl1pPr>
          </a:lstStyle>
          <a:p>
            <a:pPr>
              <a:defRPr/>
            </a:pPr>
            <a:endParaRPr lang="en-US"/>
          </a:p>
        </p:txBody>
      </p:sp>
      <p:sp>
        <p:nvSpPr>
          <p:cNvPr id="3082" name="Rectangle 10"/>
          <p:cNvSpPr>
            <a:spLocks noGrp="1" noChangeArrowheads="1"/>
          </p:cNvSpPr>
          <p:nvPr>
            <p:ph type="sldNum" sz="quarter" idx="4"/>
          </p:nvPr>
        </p:nvSpPr>
        <p:spPr bwMode="auto">
          <a:xfrm>
            <a:off x="84138" y="6343650"/>
            <a:ext cx="5873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spAutoFit/>
          </a:bodyPr>
          <a:lstStyle>
            <a:lvl1pPr>
              <a:spcBef>
                <a:spcPct val="0"/>
              </a:spcBef>
              <a:buClrTx/>
              <a:buSzTx/>
              <a:buFontTx/>
              <a:buNone/>
              <a:defRPr sz="2600" b="1">
                <a:solidFill>
                  <a:schemeClr val="bg1"/>
                </a:solidFill>
              </a:defRPr>
            </a:lvl1pPr>
          </a:lstStyle>
          <a:p>
            <a:pPr>
              <a:defRPr/>
            </a:pPr>
            <a:fld id="{F1E738C3-D147-4A75-A8E9-A6A9CA75DA3C}" type="slidenum">
              <a:rPr lang="en-US"/>
              <a:pPr>
                <a:defRPr/>
              </a:pPr>
              <a:t>‹#›</a:t>
            </a:fld>
            <a:endParaRPr lang="en-US"/>
          </a:p>
        </p:txBody>
      </p:sp>
      <p:grpSp>
        <p:nvGrpSpPr>
          <p:cNvPr id="1033" name="Group 11"/>
          <p:cNvGrpSpPr>
            <a:grpSpLocks/>
          </p:cNvGrpSpPr>
          <p:nvPr/>
        </p:nvGrpSpPr>
        <p:grpSpPr bwMode="auto">
          <a:xfrm>
            <a:off x="228600" y="1981200"/>
            <a:ext cx="7391400" cy="319088"/>
            <a:chOff x="144" y="1248"/>
            <a:chExt cx="4656" cy="201"/>
          </a:xfrm>
        </p:grpSpPr>
        <p:sp>
          <p:nvSpPr>
            <p:cNvPr id="1034" name="AutoShape 12"/>
            <p:cNvSpPr>
              <a:spLocks noChangeArrowheads="1"/>
            </p:cNvSpPr>
            <p:nvPr/>
          </p:nvSpPr>
          <p:spPr bwMode="auto">
            <a:xfrm>
              <a:off x="384" y="1248"/>
              <a:ext cx="4416" cy="20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35" name="AutoShape 13"/>
            <p:cNvSpPr>
              <a:spLocks noChangeArrowheads="1"/>
            </p:cNvSpPr>
            <p:nvPr/>
          </p:nvSpPr>
          <p:spPr bwMode="auto">
            <a:xfrm flipH="1">
              <a:off x="144" y="1248"/>
              <a:ext cx="248" cy="201"/>
            </a:xfrm>
            <a:prstGeom prst="flowChartDelay">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grpSp>
    </p:spTree>
  </p:cSld>
  <p:clrMap bg1="lt1" tx1="dk1" bg2="lt2" tx2="dk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ideo" Target="file:///D:\&#1055;&#1072;&#1096;&#1072;\&#1044;&#1083;&#1103;%20&#1089;&#1072;&#1081;&#1090;&#1072;\&#1058;&#1072;&#1081;&#1084;&#1077;&#1088;%20&#1076;&#1083;&#1103;%20PowerPoint\timer.avi"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_____Microsoft_Excel_97-2003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Making PowerPoint Slides</a:t>
            </a:r>
          </a:p>
        </p:txBody>
      </p:sp>
      <p:sp>
        <p:nvSpPr>
          <p:cNvPr id="3075" name="Rectangle 3"/>
          <p:cNvSpPr>
            <a:spLocks noGrp="1" noChangeArrowheads="1"/>
          </p:cNvSpPr>
          <p:nvPr>
            <p:ph type="subTitle" idx="1"/>
          </p:nvPr>
        </p:nvSpPr>
        <p:spPr/>
        <p:txBody>
          <a:bodyPr/>
          <a:lstStyle/>
          <a:p>
            <a:pPr eaLnBrk="1" hangingPunct="1"/>
            <a:r>
              <a:rPr lang="en-US" smtClean="0"/>
              <a:t>Avoiding the Pitfalls of Bad Slides</a:t>
            </a:r>
          </a:p>
        </p:txBody>
      </p:sp>
      <p:pic>
        <p:nvPicPr>
          <p:cNvPr id="2" name="timer.avi">
            <a:hlinkClick r:id="" action="ppaction://media"/>
          </p:cNvPr>
          <p:cNvPicPr>
            <a:picLocks noRot="1" noChangeAspect="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7693025" y="22225"/>
            <a:ext cx="14319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p:cTn id="7" fill="hold" display="0">
                  <p:stCondLst>
                    <p:cond delay="indefinite"/>
                  </p:stCondLst>
                </p:cTn>
                <p:tgtEl>
                  <p:spTgt spid="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Colour - Good</a:t>
            </a:r>
          </a:p>
        </p:txBody>
      </p:sp>
      <p:sp>
        <p:nvSpPr>
          <p:cNvPr id="12291" name="Rectangle 3"/>
          <p:cNvSpPr>
            <a:spLocks noGrp="1" noChangeArrowheads="1"/>
          </p:cNvSpPr>
          <p:nvPr>
            <p:ph type="body" idx="1"/>
          </p:nvPr>
        </p:nvSpPr>
        <p:spPr/>
        <p:txBody>
          <a:bodyPr/>
          <a:lstStyle/>
          <a:p>
            <a:pPr eaLnBrk="1" hangingPunct="1"/>
            <a:r>
              <a:rPr lang="en-US" smtClean="0"/>
              <a:t>Use a colour of font that contrasts sharply with the background</a:t>
            </a:r>
          </a:p>
          <a:p>
            <a:pPr lvl="1" eaLnBrk="1" hangingPunct="1"/>
            <a:r>
              <a:rPr lang="en-US" smtClean="0"/>
              <a:t>Ex: blue font on white background</a:t>
            </a:r>
          </a:p>
          <a:p>
            <a:pPr eaLnBrk="1" hangingPunct="1"/>
            <a:r>
              <a:rPr lang="en-US" smtClean="0"/>
              <a:t>Use colour to reinforce the logic of your structure</a:t>
            </a:r>
          </a:p>
          <a:p>
            <a:pPr lvl="1" eaLnBrk="1" hangingPunct="1"/>
            <a:r>
              <a:rPr lang="en-US" smtClean="0"/>
              <a:t>Ex: light blue title and dark blue text</a:t>
            </a:r>
          </a:p>
          <a:p>
            <a:pPr eaLnBrk="1" hangingPunct="1"/>
            <a:r>
              <a:rPr lang="en-US" smtClean="0"/>
              <a:t>Use colour to emphasize a point</a:t>
            </a:r>
          </a:p>
          <a:p>
            <a:pPr lvl="1" eaLnBrk="1" hangingPunct="1"/>
            <a:r>
              <a:rPr lang="en-US" smtClean="0"/>
              <a:t>But only use this </a:t>
            </a:r>
            <a:r>
              <a:rPr lang="en-US" smtClean="0">
                <a:solidFill>
                  <a:srgbClr val="009999"/>
                </a:solidFill>
              </a:rPr>
              <a:t>occasionally</a:t>
            </a:r>
          </a:p>
          <a:p>
            <a:pPr lvl="1" eaLnBrk="1" hangingPunct="1"/>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Colour - Bad</a:t>
            </a:r>
          </a:p>
        </p:txBody>
      </p:sp>
      <p:sp>
        <p:nvSpPr>
          <p:cNvPr id="13315" name="Rectangle 3"/>
          <p:cNvSpPr>
            <a:spLocks noGrp="1" noChangeArrowheads="1"/>
          </p:cNvSpPr>
          <p:nvPr>
            <p:ph type="body" idx="1"/>
          </p:nvPr>
        </p:nvSpPr>
        <p:spPr/>
        <p:txBody>
          <a:bodyPr/>
          <a:lstStyle/>
          <a:p>
            <a:pPr eaLnBrk="1" hangingPunct="1">
              <a:lnSpc>
                <a:spcPct val="90000"/>
              </a:lnSpc>
            </a:pPr>
            <a:r>
              <a:rPr lang="en-US" smtClean="0">
                <a:solidFill>
                  <a:srgbClr val="FFFF00"/>
                </a:solidFill>
              </a:rPr>
              <a:t>Using a font colour that does not contrast with the background colour is hard to read </a:t>
            </a:r>
          </a:p>
          <a:p>
            <a:pPr eaLnBrk="1" hangingPunct="1">
              <a:lnSpc>
                <a:spcPct val="90000"/>
              </a:lnSpc>
            </a:pPr>
            <a:r>
              <a:rPr lang="en-US" smtClean="0"/>
              <a:t>Using colour for decoration is </a:t>
            </a:r>
            <a:r>
              <a:rPr lang="en-US" smtClean="0">
                <a:solidFill>
                  <a:schemeClr val="accent2"/>
                </a:solidFill>
              </a:rPr>
              <a:t>distracting </a:t>
            </a:r>
            <a:r>
              <a:rPr lang="en-US" smtClean="0"/>
              <a:t>and </a:t>
            </a:r>
            <a:r>
              <a:rPr lang="en-US" smtClean="0">
                <a:solidFill>
                  <a:schemeClr val="folHlink"/>
                </a:solidFill>
              </a:rPr>
              <a:t>annoying</a:t>
            </a:r>
            <a:r>
              <a:rPr lang="en-US" smtClean="0"/>
              <a:t>.</a:t>
            </a:r>
          </a:p>
          <a:p>
            <a:pPr eaLnBrk="1" hangingPunct="1">
              <a:lnSpc>
                <a:spcPct val="90000"/>
              </a:lnSpc>
            </a:pPr>
            <a:r>
              <a:rPr lang="en-US" smtClean="0">
                <a:solidFill>
                  <a:srgbClr val="FF3399"/>
                </a:solidFill>
              </a:rPr>
              <a:t>Using a different colour for each point is unnecessary</a:t>
            </a:r>
          </a:p>
          <a:p>
            <a:pPr lvl="1" eaLnBrk="1" hangingPunct="1">
              <a:lnSpc>
                <a:spcPct val="90000"/>
              </a:lnSpc>
            </a:pPr>
            <a:r>
              <a:rPr lang="en-US" smtClean="0">
                <a:solidFill>
                  <a:srgbClr val="FF0000"/>
                </a:solidFill>
              </a:rPr>
              <a:t>Using a different colour for secondary points is also unnecessary</a:t>
            </a:r>
          </a:p>
          <a:p>
            <a:pPr eaLnBrk="1" hangingPunct="1">
              <a:lnSpc>
                <a:spcPct val="90000"/>
              </a:lnSpc>
            </a:pPr>
            <a:r>
              <a:rPr lang="en-US" smtClean="0">
                <a:solidFill>
                  <a:srgbClr val="FF0000"/>
                </a:solidFill>
              </a:rPr>
              <a:t>T</a:t>
            </a:r>
            <a:r>
              <a:rPr lang="en-US" smtClean="0">
                <a:solidFill>
                  <a:srgbClr val="FF6600"/>
                </a:solidFill>
              </a:rPr>
              <a:t>r</a:t>
            </a:r>
            <a:r>
              <a:rPr lang="en-US" smtClean="0">
                <a:solidFill>
                  <a:srgbClr val="FFFF00"/>
                </a:solidFill>
              </a:rPr>
              <a:t>y</a:t>
            </a:r>
            <a:r>
              <a:rPr lang="en-US" smtClean="0">
                <a:solidFill>
                  <a:srgbClr val="33CC33"/>
                </a:solidFill>
              </a:rPr>
              <a:t>i</a:t>
            </a:r>
            <a:r>
              <a:rPr lang="en-US" smtClean="0">
                <a:solidFill>
                  <a:srgbClr val="0066FF"/>
                </a:solidFill>
              </a:rPr>
              <a:t>n</a:t>
            </a:r>
            <a:r>
              <a:rPr lang="en-US" smtClean="0">
                <a:solidFill>
                  <a:schemeClr val="folHlink"/>
                </a:solidFill>
              </a:rPr>
              <a:t>g</a:t>
            </a:r>
            <a:r>
              <a:rPr lang="en-US" smtClean="0">
                <a:solidFill>
                  <a:srgbClr val="FF3399"/>
                </a:solidFill>
              </a:rPr>
              <a:t> t</a:t>
            </a:r>
            <a:r>
              <a:rPr lang="en-US" smtClean="0">
                <a:solidFill>
                  <a:srgbClr val="FF0000"/>
                </a:solidFill>
              </a:rPr>
              <a:t>o</a:t>
            </a:r>
            <a:r>
              <a:rPr lang="en-US" smtClean="0">
                <a:solidFill>
                  <a:srgbClr val="FF3399"/>
                </a:solidFill>
              </a:rPr>
              <a:t> </a:t>
            </a:r>
            <a:r>
              <a:rPr lang="en-US" smtClean="0">
                <a:solidFill>
                  <a:srgbClr val="FF6600"/>
                </a:solidFill>
              </a:rPr>
              <a:t>b</a:t>
            </a:r>
            <a:r>
              <a:rPr lang="en-US" smtClean="0">
                <a:solidFill>
                  <a:srgbClr val="FFFF00"/>
                </a:solidFill>
              </a:rPr>
              <a:t>e </a:t>
            </a:r>
            <a:r>
              <a:rPr lang="en-US" smtClean="0">
                <a:solidFill>
                  <a:srgbClr val="33CC33"/>
                </a:solidFill>
              </a:rPr>
              <a:t>c</a:t>
            </a:r>
            <a:r>
              <a:rPr lang="en-US" smtClean="0">
                <a:solidFill>
                  <a:srgbClr val="0066FF"/>
                </a:solidFill>
              </a:rPr>
              <a:t>r</a:t>
            </a:r>
            <a:r>
              <a:rPr lang="en-US" smtClean="0">
                <a:solidFill>
                  <a:schemeClr val="folHlink"/>
                </a:solidFill>
              </a:rPr>
              <a:t>e</a:t>
            </a:r>
            <a:r>
              <a:rPr lang="en-US" smtClean="0">
                <a:solidFill>
                  <a:srgbClr val="FF3399"/>
                </a:solidFill>
              </a:rPr>
              <a:t>a</a:t>
            </a:r>
            <a:r>
              <a:rPr lang="en-US" smtClean="0">
                <a:solidFill>
                  <a:srgbClr val="FF0000"/>
                </a:solidFill>
              </a:rPr>
              <a:t>t</a:t>
            </a:r>
            <a:r>
              <a:rPr lang="en-US" smtClean="0">
                <a:solidFill>
                  <a:srgbClr val="FF6600"/>
                </a:solidFill>
              </a:rPr>
              <a:t>i</a:t>
            </a:r>
            <a:r>
              <a:rPr lang="en-US" smtClean="0">
                <a:solidFill>
                  <a:srgbClr val="FFFF00"/>
                </a:solidFill>
              </a:rPr>
              <a:t>v</a:t>
            </a:r>
            <a:r>
              <a:rPr lang="en-US" smtClean="0">
                <a:solidFill>
                  <a:srgbClr val="33CC33"/>
                </a:solidFill>
              </a:rPr>
              <a:t>e</a:t>
            </a:r>
            <a:r>
              <a:rPr lang="en-US" smtClean="0">
                <a:solidFill>
                  <a:srgbClr val="FF3399"/>
                </a:solidFill>
              </a:rPr>
              <a:t> </a:t>
            </a:r>
            <a:r>
              <a:rPr lang="en-US" smtClean="0">
                <a:solidFill>
                  <a:srgbClr val="0066FF"/>
                </a:solidFill>
              </a:rPr>
              <a:t>c</a:t>
            </a:r>
            <a:r>
              <a:rPr lang="en-US" smtClean="0">
                <a:solidFill>
                  <a:schemeClr val="folHlink"/>
                </a:solidFill>
              </a:rPr>
              <a:t>a</a:t>
            </a:r>
            <a:r>
              <a:rPr lang="en-US" smtClean="0">
                <a:solidFill>
                  <a:srgbClr val="FF3399"/>
                </a:solidFill>
              </a:rPr>
              <a:t>n </a:t>
            </a:r>
            <a:r>
              <a:rPr lang="en-US" smtClean="0">
                <a:solidFill>
                  <a:srgbClr val="FF0000"/>
                </a:solidFill>
              </a:rPr>
              <a:t>a</a:t>
            </a:r>
            <a:r>
              <a:rPr lang="en-US" smtClean="0">
                <a:solidFill>
                  <a:srgbClr val="FF6600"/>
                </a:solidFill>
              </a:rPr>
              <a:t>l</a:t>
            </a:r>
            <a:r>
              <a:rPr lang="en-US" smtClean="0">
                <a:solidFill>
                  <a:srgbClr val="FFFF00"/>
                </a:solidFill>
              </a:rPr>
              <a:t>s</a:t>
            </a:r>
            <a:r>
              <a:rPr lang="en-US" smtClean="0">
                <a:solidFill>
                  <a:srgbClr val="33CC33"/>
                </a:solidFill>
              </a:rPr>
              <a:t>o</a:t>
            </a:r>
            <a:r>
              <a:rPr lang="en-US" smtClean="0">
                <a:solidFill>
                  <a:srgbClr val="FF3399"/>
                </a:solidFill>
              </a:rPr>
              <a:t> </a:t>
            </a:r>
            <a:r>
              <a:rPr lang="en-US" smtClean="0">
                <a:solidFill>
                  <a:srgbClr val="0066FF"/>
                </a:solidFill>
              </a:rPr>
              <a:t>b</a:t>
            </a:r>
            <a:r>
              <a:rPr lang="en-US" smtClean="0">
                <a:solidFill>
                  <a:schemeClr val="folHlink"/>
                </a:solidFill>
              </a:rPr>
              <a:t>e</a:t>
            </a:r>
            <a:r>
              <a:rPr lang="en-US" smtClean="0">
                <a:solidFill>
                  <a:srgbClr val="FF3399"/>
                </a:solidFill>
              </a:rPr>
              <a:t> b</a:t>
            </a:r>
            <a:r>
              <a:rPr lang="en-US" smtClean="0">
                <a:solidFill>
                  <a:srgbClr val="FF0000"/>
                </a:solidFill>
              </a:rPr>
              <a:t>a</a:t>
            </a:r>
            <a:r>
              <a:rPr lang="en-US" smtClean="0">
                <a:solidFill>
                  <a:srgbClr val="FF6600"/>
                </a:solidFill>
              </a:rPr>
              <a:t>d</a:t>
            </a:r>
          </a:p>
          <a:p>
            <a:pPr eaLnBrk="1" hangingPunct="1">
              <a:lnSpc>
                <a:spcPct val="90000"/>
              </a:lnSpc>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Background - Good</a:t>
            </a:r>
          </a:p>
        </p:txBody>
      </p:sp>
      <p:sp>
        <p:nvSpPr>
          <p:cNvPr id="14339" name="Rectangle 3"/>
          <p:cNvSpPr>
            <a:spLocks noGrp="1" noChangeArrowheads="1"/>
          </p:cNvSpPr>
          <p:nvPr>
            <p:ph type="body" idx="1"/>
          </p:nvPr>
        </p:nvSpPr>
        <p:spPr/>
        <p:txBody>
          <a:bodyPr/>
          <a:lstStyle/>
          <a:p>
            <a:pPr eaLnBrk="1" hangingPunct="1"/>
            <a:r>
              <a:rPr lang="en-US" smtClean="0"/>
              <a:t>Use backgrounds such as this one that are attractive but simple</a:t>
            </a:r>
          </a:p>
          <a:p>
            <a:pPr eaLnBrk="1" hangingPunct="1"/>
            <a:endParaRPr lang="en-US" smtClean="0"/>
          </a:p>
          <a:p>
            <a:pPr eaLnBrk="1" hangingPunct="1"/>
            <a:r>
              <a:rPr lang="en-US" smtClean="0"/>
              <a:t>Use backgrounds which are light</a:t>
            </a:r>
          </a:p>
          <a:p>
            <a:pPr eaLnBrk="1" hangingPunct="1"/>
            <a:endParaRPr lang="en-US" smtClean="0"/>
          </a:p>
          <a:p>
            <a:pPr eaLnBrk="1" hangingPunct="1"/>
            <a:r>
              <a:rPr lang="en-US" smtClean="0"/>
              <a:t>Use the same background consistently throughout your presentation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A603AB"/>
            </a:gs>
            <a:gs pos="10501">
              <a:srgbClr val="0819FB"/>
            </a:gs>
            <a:gs pos="17500">
              <a:srgbClr val="1A8D48"/>
            </a:gs>
            <a:gs pos="25999">
              <a:srgbClr val="FFFF00"/>
            </a:gs>
            <a:gs pos="36501">
              <a:srgbClr val="EE3F17"/>
            </a:gs>
            <a:gs pos="44000">
              <a:srgbClr val="E81766"/>
            </a:gs>
            <a:gs pos="50000">
              <a:srgbClr val="A603AB"/>
            </a:gs>
            <a:gs pos="56000">
              <a:srgbClr val="E81766"/>
            </a:gs>
            <a:gs pos="63499">
              <a:srgbClr val="EE3F17"/>
            </a:gs>
            <a:gs pos="74001">
              <a:srgbClr val="FFFF00"/>
            </a:gs>
            <a:gs pos="82500">
              <a:srgbClr val="1A8D48"/>
            </a:gs>
            <a:gs pos="89500">
              <a:srgbClr val="0819FB"/>
            </a:gs>
            <a:gs pos="100000">
              <a:srgbClr val="A603AB"/>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gradFill rotWithShape="0">
            <a:gsLst>
              <a:gs pos="0">
                <a:srgbClr val="A603AB"/>
              </a:gs>
              <a:gs pos="6000">
                <a:srgbClr val="E81766"/>
              </a:gs>
              <a:gs pos="13499">
                <a:srgbClr val="EE3F17"/>
              </a:gs>
              <a:gs pos="24001">
                <a:srgbClr val="FFFF00"/>
              </a:gs>
              <a:gs pos="32500">
                <a:srgbClr val="1A8D48"/>
              </a:gs>
              <a:gs pos="39500">
                <a:srgbClr val="0819FB"/>
              </a:gs>
              <a:gs pos="50000">
                <a:srgbClr val="A603AB"/>
              </a:gs>
              <a:gs pos="60501">
                <a:srgbClr val="0819FB"/>
              </a:gs>
              <a:gs pos="67500">
                <a:srgbClr val="1A8D48"/>
              </a:gs>
              <a:gs pos="75999">
                <a:srgbClr val="FFFF00"/>
              </a:gs>
              <a:gs pos="86501">
                <a:srgbClr val="EE3F17"/>
              </a:gs>
              <a:gs pos="94000">
                <a:srgbClr val="E81766"/>
              </a:gs>
              <a:gs pos="100000">
                <a:srgbClr val="A603AB"/>
              </a:gs>
            </a:gsLst>
            <a:lin ang="0" scaled="1"/>
          </a:gradFill>
        </p:spPr>
        <p:txBody>
          <a:bodyPr/>
          <a:lstStyle/>
          <a:p>
            <a:pPr eaLnBrk="1" hangingPunct="1"/>
            <a:r>
              <a:rPr lang="en-US" smtClean="0"/>
              <a:t>Background – Bad</a:t>
            </a:r>
          </a:p>
        </p:txBody>
      </p:sp>
      <p:sp>
        <p:nvSpPr>
          <p:cNvPr id="15363" name="Rectangle 3"/>
          <p:cNvSpPr>
            <a:spLocks noGrp="1" noChangeArrowheads="1"/>
          </p:cNvSpPr>
          <p:nvPr>
            <p:ph type="body" idx="1"/>
          </p:nvPr>
        </p:nvSpPr>
        <p:spPr>
          <a:gradFill rotWithShape="0">
            <a:gsLst>
              <a:gs pos="0">
                <a:srgbClr val="A603AB"/>
              </a:gs>
              <a:gs pos="10501">
                <a:srgbClr val="0819FB"/>
              </a:gs>
              <a:gs pos="17500">
                <a:srgbClr val="1A8D48"/>
              </a:gs>
              <a:gs pos="25999">
                <a:srgbClr val="FFFF00"/>
              </a:gs>
              <a:gs pos="36501">
                <a:srgbClr val="EE3F17"/>
              </a:gs>
              <a:gs pos="44000">
                <a:srgbClr val="E81766"/>
              </a:gs>
              <a:gs pos="50000">
                <a:srgbClr val="A603AB"/>
              </a:gs>
              <a:gs pos="56000">
                <a:srgbClr val="E81766"/>
              </a:gs>
              <a:gs pos="63499">
                <a:srgbClr val="EE3F17"/>
              </a:gs>
              <a:gs pos="74001">
                <a:srgbClr val="FFFF00"/>
              </a:gs>
              <a:gs pos="82500">
                <a:srgbClr val="1A8D48"/>
              </a:gs>
              <a:gs pos="89500">
                <a:srgbClr val="0819FB"/>
              </a:gs>
              <a:gs pos="100000">
                <a:srgbClr val="A603AB"/>
              </a:gs>
            </a:gsLst>
            <a:lin ang="18900000" scaled="1"/>
          </a:gradFill>
        </p:spPr>
        <p:txBody>
          <a:bodyPr/>
          <a:lstStyle/>
          <a:p>
            <a:pPr eaLnBrk="1" hangingPunct="1"/>
            <a:r>
              <a:rPr lang="en-US" smtClean="0">
                <a:solidFill>
                  <a:schemeClr val="accent1"/>
                </a:solidFill>
              </a:rPr>
              <a:t>Avoid backgrounds that are distracting or difficult to read from</a:t>
            </a:r>
          </a:p>
          <a:p>
            <a:pPr eaLnBrk="1" hangingPunct="1"/>
            <a:r>
              <a:rPr lang="en-US" smtClean="0">
                <a:solidFill>
                  <a:schemeClr val="accent1"/>
                </a:solidFill>
              </a:rPr>
              <a:t>Always be consistent with the background that you use</a:t>
            </a:r>
          </a:p>
          <a:p>
            <a:pPr eaLnBrk="1" hangingPunct="1">
              <a:buFont typeface="Wingdings" pitchFamily="2" charset="2"/>
              <a:buNone/>
            </a:pPr>
            <a:endParaRPr lang="en-US" smtClean="0">
              <a:solidFill>
                <a:schemeClr val="accent1"/>
              </a:solidFill>
            </a:endParaRPr>
          </a:p>
          <a:p>
            <a:pPr eaLnBrk="1" hangingPunct="1"/>
            <a:endParaRPr lang="en-US" smtClean="0">
              <a:solidFill>
                <a:schemeClr val="accent1"/>
              </a:solidFill>
            </a:endParaRPr>
          </a:p>
          <a:p>
            <a:pPr eaLnBrk="1" hangingPunct="1"/>
            <a:endParaRPr lang="en-US" smtClean="0">
              <a:solidFill>
                <a:schemeClr val="accent1"/>
              </a:solidFill>
            </a:endParaRPr>
          </a:p>
          <a:p>
            <a:pPr eaLnBrk="1" hangingPunct="1"/>
            <a:endParaRPr lang="en-US" smtClean="0">
              <a:solidFill>
                <a:schemeClr val="accent1"/>
              </a:solidFill>
            </a:endParaRPr>
          </a:p>
        </p:txBody>
      </p:sp>
      <p:pic>
        <p:nvPicPr>
          <p:cNvPr id="6148" name="Picture 4" descr="C:\Program Files\Common Files\Microsoft Shared\Clipart\cagcat50\pe07677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3886200"/>
            <a:ext cx="2473325"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additive="base">
                                        <p:cTn id="7" dur="500" fill="hold"/>
                                        <p:tgtEl>
                                          <p:spTgt spid="6148"/>
                                        </p:tgtEl>
                                        <p:attrNameLst>
                                          <p:attrName>ppt_x</p:attrName>
                                        </p:attrNameLst>
                                      </p:cBhvr>
                                      <p:tavLst>
                                        <p:tav tm="0">
                                          <p:val>
                                            <p:strVal val="#ppt_x"/>
                                          </p:val>
                                        </p:tav>
                                        <p:tav tm="100000">
                                          <p:val>
                                            <p:strVal val="#ppt_x"/>
                                          </p:val>
                                        </p:tav>
                                      </p:tavLst>
                                    </p:anim>
                                    <p:anim calcmode="lin" valueType="num">
                                      <p:cBhvr additive="base">
                                        <p:cTn id="8" dur="500" fill="hold"/>
                                        <p:tgtEl>
                                          <p:spTgt spid="614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Graphs - Good</a:t>
            </a:r>
          </a:p>
        </p:txBody>
      </p:sp>
      <p:sp>
        <p:nvSpPr>
          <p:cNvPr id="16387" name="Rectangle 3"/>
          <p:cNvSpPr>
            <a:spLocks noGrp="1" noChangeArrowheads="1"/>
          </p:cNvSpPr>
          <p:nvPr>
            <p:ph type="body" idx="1"/>
          </p:nvPr>
        </p:nvSpPr>
        <p:spPr/>
        <p:txBody>
          <a:bodyPr/>
          <a:lstStyle/>
          <a:p>
            <a:pPr eaLnBrk="1" hangingPunct="1"/>
            <a:r>
              <a:rPr lang="en-US" smtClean="0"/>
              <a:t>Use graphs rather than just charts and words</a:t>
            </a:r>
          </a:p>
          <a:p>
            <a:pPr lvl="1" eaLnBrk="1" hangingPunct="1"/>
            <a:r>
              <a:rPr lang="en-US" smtClean="0"/>
              <a:t>Data in graphs is easier to comprehend &amp; retain than is raw data</a:t>
            </a:r>
          </a:p>
          <a:p>
            <a:pPr lvl="1" eaLnBrk="1" hangingPunct="1"/>
            <a:r>
              <a:rPr lang="en-US" smtClean="0"/>
              <a:t>Trends are easier to visualize in graph form</a:t>
            </a:r>
          </a:p>
          <a:p>
            <a:pPr lvl="1" eaLnBrk="1" hangingPunct="1"/>
            <a:endParaRPr lang="en-US" smtClean="0"/>
          </a:p>
          <a:p>
            <a:pPr eaLnBrk="1" hangingPunct="1"/>
            <a:r>
              <a:rPr lang="en-US" smtClean="0"/>
              <a:t>Always title your graphs</a:t>
            </a:r>
          </a:p>
          <a:p>
            <a:pPr eaLnBrk="1" hangingPunct="1"/>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Graphs - Bad</a:t>
            </a:r>
          </a:p>
        </p:txBody>
      </p:sp>
      <p:graphicFrame>
        <p:nvGraphicFramePr>
          <p:cNvPr id="17411" name="Object 5"/>
          <p:cNvGraphicFramePr>
            <a:graphicFrameLocks noChangeAspect="1"/>
          </p:cNvGraphicFramePr>
          <p:nvPr/>
        </p:nvGraphicFramePr>
        <p:xfrm>
          <a:off x="2133600" y="3181350"/>
          <a:ext cx="4724400" cy="765175"/>
        </p:xfrm>
        <a:graphic>
          <a:graphicData uri="http://schemas.openxmlformats.org/presentationml/2006/ole">
            <mc:AlternateContent xmlns:mc="http://schemas.openxmlformats.org/markup-compatibility/2006">
              <mc:Choice xmlns:v="urn:schemas-microsoft-com:vml" Requires="v">
                <p:oleObj spid="_x0000_s17415" name="Лист" r:id="rId3" imgW="3057934" imgH="495488" progId="Excel.Sheet.8">
                  <p:embed/>
                </p:oleObj>
              </mc:Choice>
              <mc:Fallback>
                <p:oleObj name="Лист" r:id="rId3" imgW="3057934" imgH="495488"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181350"/>
                        <a:ext cx="4724400"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Graphs - Good</a:t>
            </a:r>
          </a:p>
        </p:txBody>
      </p:sp>
      <p:graphicFrame>
        <p:nvGraphicFramePr>
          <p:cNvPr id="2" name="Object 6"/>
          <p:cNvGraphicFramePr>
            <a:graphicFrameLocks noGrp="1" noChangeAspect="1"/>
          </p:cNvGraphicFramePr>
          <p:nvPr>
            <p:ph type="chart" sz="half" idx="1"/>
          </p:nvPr>
        </p:nvGraphicFramePr>
        <p:xfrm>
          <a:off x="965200" y="2413000"/>
          <a:ext cx="3822700" cy="363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Object 7"/>
          <p:cNvGraphicFramePr>
            <a:graphicFrameLocks noChangeAspect="1"/>
          </p:cNvGraphicFramePr>
          <p:nvPr/>
        </p:nvGraphicFramePr>
        <p:xfrm>
          <a:off x="661988" y="2141538"/>
          <a:ext cx="8202612" cy="45307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Graphs - Bad</a:t>
            </a:r>
          </a:p>
        </p:txBody>
      </p:sp>
      <p:graphicFrame>
        <p:nvGraphicFramePr>
          <p:cNvPr id="2" name="Object 6"/>
          <p:cNvGraphicFramePr>
            <a:graphicFrameLocks noChangeAspect="1"/>
          </p:cNvGraphicFramePr>
          <p:nvPr/>
        </p:nvGraphicFramePr>
        <p:xfrm>
          <a:off x="812800" y="2300288"/>
          <a:ext cx="7975600" cy="4283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Graphs - Bad</a:t>
            </a:r>
          </a:p>
        </p:txBody>
      </p:sp>
      <p:sp>
        <p:nvSpPr>
          <p:cNvPr id="20483" name="Rectangle 3"/>
          <p:cNvSpPr>
            <a:spLocks noGrp="1" noChangeArrowheads="1"/>
          </p:cNvSpPr>
          <p:nvPr>
            <p:ph type="body" idx="1"/>
          </p:nvPr>
        </p:nvSpPr>
        <p:spPr/>
        <p:txBody>
          <a:bodyPr/>
          <a:lstStyle/>
          <a:p>
            <a:pPr eaLnBrk="1" hangingPunct="1"/>
            <a:r>
              <a:rPr lang="en-US" smtClean="0"/>
              <a:t>Minor gridlines are unnecessary</a:t>
            </a:r>
          </a:p>
          <a:p>
            <a:pPr eaLnBrk="1" hangingPunct="1"/>
            <a:r>
              <a:rPr lang="en-US" smtClean="0"/>
              <a:t>Font is too small</a:t>
            </a:r>
          </a:p>
          <a:p>
            <a:pPr eaLnBrk="1" hangingPunct="1"/>
            <a:r>
              <a:rPr lang="en-US" smtClean="0"/>
              <a:t>Colours are illogical</a:t>
            </a:r>
          </a:p>
          <a:p>
            <a:pPr eaLnBrk="1" hangingPunct="1"/>
            <a:r>
              <a:rPr lang="en-US" smtClean="0"/>
              <a:t>Title is missing</a:t>
            </a:r>
          </a:p>
          <a:p>
            <a:pPr eaLnBrk="1" hangingPunct="1"/>
            <a:r>
              <a:rPr lang="en-US" smtClean="0"/>
              <a:t>Shading is distracting</a:t>
            </a:r>
          </a:p>
          <a:p>
            <a:pPr eaLnBrk="1" hangingPunct="1">
              <a:buFont typeface="Wingdings" pitchFamily="2" charset="2"/>
              <a:buNone/>
            </a:pPr>
            <a:endParaRPr lang="en-US" smtClean="0"/>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Spelling and Grammar</a:t>
            </a:r>
          </a:p>
        </p:txBody>
      </p:sp>
      <p:sp>
        <p:nvSpPr>
          <p:cNvPr id="21507" name="Rectangle 3"/>
          <p:cNvSpPr>
            <a:spLocks noGrp="1" noChangeArrowheads="1"/>
          </p:cNvSpPr>
          <p:nvPr>
            <p:ph type="body" idx="1"/>
          </p:nvPr>
        </p:nvSpPr>
        <p:spPr/>
        <p:txBody>
          <a:bodyPr/>
          <a:lstStyle/>
          <a:p>
            <a:pPr eaLnBrk="1" hangingPunct="1"/>
            <a:r>
              <a:rPr lang="en-US" smtClean="0"/>
              <a:t>Proof your slides for:</a:t>
            </a:r>
          </a:p>
          <a:p>
            <a:pPr lvl="1" eaLnBrk="1" hangingPunct="1"/>
            <a:r>
              <a:rPr lang="en-US" smtClean="0"/>
              <a:t>speling mistakes</a:t>
            </a:r>
          </a:p>
          <a:p>
            <a:pPr lvl="1" eaLnBrk="1" hangingPunct="1"/>
            <a:r>
              <a:rPr lang="en-US" smtClean="0"/>
              <a:t>the use of of repeated words</a:t>
            </a:r>
          </a:p>
          <a:p>
            <a:pPr lvl="1" eaLnBrk="1" hangingPunct="1"/>
            <a:r>
              <a:rPr lang="en-US" smtClean="0"/>
              <a:t>grammatical errors you might have make </a:t>
            </a:r>
          </a:p>
          <a:p>
            <a:pPr lvl="1" eaLnBrk="1" hangingPunct="1"/>
            <a:endParaRPr lang="en-US" smtClean="0"/>
          </a:p>
          <a:p>
            <a:pPr eaLnBrk="1" hangingPunct="1"/>
            <a:r>
              <a:rPr lang="en-US" smtClean="0"/>
              <a:t>If English is not your first language, please have someone else check your presentation!</a:t>
            </a:r>
          </a:p>
          <a:p>
            <a:pPr lvl="1" eaLnBrk="1" hangingPunct="1"/>
            <a:endParaRPr lang="en-US" smtClean="0"/>
          </a:p>
          <a:p>
            <a:pPr lvl="1" eaLnBrk="1" hangingPunct="1">
              <a:buFontTx/>
              <a:buNone/>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Tips to be Covered</a:t>
            </a:r>
          </a:p>
        </p:txBody>
      </p:sp>
      <p:sp>
        <p:nvSpPr>
          <p:cNvPr id="4099" name="Rectangle 3"/>
          <p:cNvSpPr>
            <a:spLocks noGrp="1" noChangeArrowheads="1"/>
          </p:cNvSpPr>
          <p:nvPr>
            <p:ph type="body" sz="half" idx="1"/>
          </p:nvPr>
        </p:nvSpPr>
        <p:spPr>
          <a:xfrm>
            <a:off x="914400" y="2667000"/>
            <a:ext cx="3924300" cy="3429000"/>
          </a:xfrm>
        </p:spPr>
        <p:txBody>
          <a:bodyPr/>
          <a:lstStyle/>
          <a:p>
            <a:pPr eaLnBrk="1" hangingPunct="1">
              <a:lnSpc>
                <a:spcPct val="90000"/>
              </a:lnSpc>
            </a:pPr>
            <a:r>
              <a:rPr lang="en-US" sz="2400" smtClean="0"/>
              <a:t>Outlines</a:t>
            </a:r>
          </a:p>
          <a:p>
            <a:pPr eaLnBrk="1" hangingPunct="1">
              <a:lnSpc>
                <a:spcPct val="90000"/>
              </a:lnSpc>
            </a:pPr>
            <a:r>
              <a:rPr lang="en-US" sz="2400" smtClean="0"/>
              <a:t>Slide Structure</a:t>
            </a:r>
          </a:p>
          <a:p>
            <a:pPr eaLnBrk="1" hangingPunct="1">
              <a:lnSpc>
                <a:spcPct val="90000"/>
              </a:lnSpc>
            </a:pPr>
            <a:r>
              <a:rPr lang="en-US" sz="2400" smtClean="0"/>
              <a:t>Fonts</a:t>
            </a:r>
          </a:p>
          <a:p>
            <a:pPr eaLnBrk="1" hangingPunct="1">
              <a:lnSpc>
                <a:spcPct val="90000"/>
              </a:lnSpc>
            </a:pPr>
            <a:r>
              <a:rPr lang="en-US" sz="2400" smtClean="0"/>
              <a:t>Colour</a:t>
            </a:r>
          </a:p>
          <a:p>
            <a:pPr eaLnBrk="1" hangingPunct="1">
              <a:lnSpc>
                <a:spcPct val="90000"/>
              </a:lnSpc>
            </a:pPr>
            <a:r>
              <a:rPr lang="en-US" sz="2400" smtClean="0"/>
              <a:t>Background</a:t>
            </a:r>
          </a:p>
          <a:p>
            <a:pPr eaLnBrk="1" hangingPunct="1">
              <a:lnSpc>
                <a:spcPct val="90000"/>
              </a:lnSpc>
            </a:pPr>
            <a:r>
              <a:rPr lang="en-US" sz="2400" smtClean="0"/>
              <a:t>Graphs</a:t>
            </a:r>
          </a:p>
          <a:p>
            <a:pPr eaLnBrk="1" hangingPunct="1">
              <a:lnSpc>
                <a:spcPct val="90000"/>
              </a:lnSpc>
            </a:pPr>
            <a:r>
              <a:rPr lang="en-US" sz="2400" smtClean="0"/>
              <a:t>Spelling and Grammar</a:t>
            </a:r>
          </a:p>
          <a:p>
            <a:pPr eaLnBrk="1" hangingPunct="1">
              <a:lnSpc>
                <a:spcPct val="90000"/>
              </a:lnSpc>
            </a:pPr>
            <a:r>
              <a:rPr lang="en-US" sz="2400" smtClean="0"/>
              <a:t>Conclusions</a:t>
            </a:r>
          </a:p>
          <a:p>
            <a:pPr eaLnBrk="1" hangingPunct="1">
              <a:lnSpc>
                <a:spcPct val="90000"/>
              </a:lnSpc>
            </a:pPr>
            <a:r>
              <a:rPr lang="en-US" sz="2400" smtClean="0"/>
              <a:t>Questions</a:t>
            </a:r>
          </a:p>
          <a:p>
            <a:pPr eaLnBrk="1" hangingPunct="1">
              <a:lnSpc>
                <a:spcPct val="90000"/>
              </a:lnSpc>
            </a:pPr>
            <a:endParaRPr lang="en-US" sz="2400" smtClean="0"/>
          </a:p>
          <a:p>
            <a:pPr eaLnBrk="1" hangingPunct="1">
              <a:lnSpc>
                <a:spcPct val="90000"/>
              </a:lnSpc>
              <a:buFont typeface="Wingdings" pitchFamily="2" charset="2"/>
              <a:buNone/>
            </a:pPr>
            <a:endParaRPr lang="en-US" sz="2400" smtClean="0"/>
          </a:p>
          <a:p>
            <a:pPr eaLnBrk="1" hangingPunct="1">
              <a:lnSpc>
                <a:spcPct val="90000"/>
              </a:lnSpc>
            </a:pPr>
            <a:endParaRPr lang="en-US" sz="2400" smtClean="0"/>
          </a:p>
          <a:p>
            <a:pPr eaLnBrk="1" hangingPunct="1">
              <a:lnSpc>
                <a:spcPct val="90000"/>
              </a:lnSpc>
            </a:pPr>
            <a:endParaRPr lang="en-US" sz="2400" smtClean="0"/>
          </a:p>
        </p:txBody>
      </p:sp>
      <p:sp>
        <p:nvSpPr>
          <p:cNvPr id="4100" name="Rectangle 4"/>
          <p:cNvSpPr>
            <a:spLocks noGrp="1" noChangeArrowheads="1"/>
          </p:cNvSpPr>
          <p:nvPr>
            <p:ph type="body" sz="half" idx="2"/>
          </p:nvPr>
        </p:nvSpPr>
        <p:spPr>
          <a:xfrm>
            <a:off x="4991100" y="2667000"/>
            <a:ext cx="3924300" cy="3429000"/>
          </a:xfrm>
        </p:spPr>
        <p:txBody>
          <a:bodyPr/>
          <a:lstStyle/>
          <a:p>
            <a:pPr eaLnBrk="1" hangingPunct="1"/>
            <a:endParaRPr lang="en-US" sz="2400" smtClean="0"/>
          </a:p>
          <a:p>
            <a:pPr eaLnBrk="1" hangingPunct="1"/>
            <a:endParaRPr lang="en-US" sz="2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Conclusion</a:t>
            </a:r>
          </a:p>
        </p:txBody>
      </p:sp>
      <p:sp>
        <p:nvSpPr>
          <p:cNvPr id="22531" name="Rectangle 3"/>
          <p:cNvSpPr>
            <a:spLocks noGrp="1" noChangeArrowheads="1"/>
          </p:cNvSpPr>
          <p:nvPr>
            <p:ph type="body" idx="1"/>
          </p:nvPr>
        </p:nvSpPr>
        <p:spPr/>
        <p:txBody>
          <a:bodyPr/>
          <a:lstStyle/>
          <a:p>
            <a:pPr eaLnBrk="1" hangingPunct="1"/>
            <a:r>
              <a:rPr lang="en-US" smtClean="0"/>
              <a:t>Use an effective and strong closing</a:t>
            </a:r>
          </a:p>
          <a:p>
            <a:pPr lvl="1" eaLnBrk="1" hangingPunct="1"/>
            <a:r>
              <a:rPr lang="en-US" smtClean="0"/>
              <a:t>Your audience is likely to remember your last words</a:t>
            </a:r>
          </a:p>
          <a:p>
            <a:pPr lvl="1" eaLnBrk="1" hangingPunct="1"/>
            <a:endParaRPr lang="en-US" smtClean="0"/>
          </a:p>
          <a:p>
            <a:pPr eaLnBrk="1" hangingPunct="1"/>
            <a:r>
              <a:rPr lang="en-US" smtClean="0"/>
              <a:t>Use a conclusion slide to:</a:t>
            </a:r>
          </a:p>
          <a:p>
            <a:pPr lvl="1" eaLnBrk="1" hangingPunct="1"/>
            <a:r>
              <a:rPr lang="en-US" smtClean="0"/>
              <a:t>Summarize the main points of your presentation</a:t>
            </a:r>
          </a:p>
          <a:p>
            <a:pPr lvl="1" eaLnBrk="1" hangingPunct="1"/>
            <a:r>
              <a:rPr lang="en-US" smtClean="0"/>
              <a:t>Suggest future avenues of research</a:t>
            </a:r>
          </a:p>
          <a:p>
            <a:pPr lvl="1" eaLnBrk="1" hangingPunct="1">
              <a:buFontTx/>
              <a:buNone/>
            </a:pPr>
            <a:endParaRPr lang="en-US" smtClean="0"/>
          </a:p>
          <a:p>
            <a:pPr eaLnBrk="1" hangingPunct="1"/>
            <a:endParaRPr lang="en-US" smtClean="0"/>
          </a:p>
          <a:p>
            <a:pPr eaLnBrk="1" hangingPunct="1"/>
            <a:endParaRPr lang="en-US" smtClean="0"/>
          </a:p>
          <a:p>
            <a:pPr lvl="1" eaLnBrk="1" hangingPunct="1"/>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Questions??</a:t>
            </a:r>
          </a:p>
        </p:txBody>
      </p:sp>
      <p:sp>
        <p:nvSpPr>
          <p:cNvPr id="23555" name="Rectangle 3"/>
          <p:cNvSpPr>
            <a:spLocks noGrp="1" noChangeArrowheads="1"/>
          </p:cNvSpPr>
          <p:nvPr>
            <p:ph type="body" idx="1"/>
          </p:nvPr>
        </p:nvSpPr>
        <p:spPr/>
        <p:txBody>
          <a:bodyPr/>
          <a:lstStyle/>
          <a:p>
            <a:pPr eaLnBrk="1" hangingPunct="1"/>
            <a:r>
              <a:rPr lang="en-US" smtClean="0"/>
              <a:t>End your presentation with a simple question slide to:</a:t>
            </a:r>
          </a:p>
          <a:p>
            <a:pPr lvl="1" eaLnBrk="1" hangingPunct="1"/>
            <a:r>
              <a:rPr lang="en-US" smtClean="0"/>
              <a:t>Invite your audience to ask questions</a:t>
            </a:r>
          </a:p>
          <a:p>
            <a:pPr lvl="1" eaLnBrk="1" hangingPunct="1"/>
            <a:r>
              <a:rPr lang="en-US" smtClean="0"/>
              <a:t>Provide a visual aid during question period</a:t>
            </a:r>
          </a:p>
          <a:p>
            <a:pPr lvl="1" eaLnBrk="1" hangingPunct="1"/>
            <a:r>
              <a:rPr lang="en-US" smtClean="0"/>
              <a:t>Avoid ending a presentation abruptly</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Outline	</a:t>
            </a:r>
          </a:p>
        </p:txBody>
      </p:sp>
      <p:sp>
        <p:nvSpPr>
          <p:cNvPr id="5123" name="Rectangle 3"/>
          <p:cNvSpPr>
            <a:spLocks noGrp="1" noChangeArrowheads="1"/>
          </p:cNvSpPr>
          <p:nvPr>
            <p:ph type="body" idx="1"/>
          </p:nvPr>
        </p:nvSpPr>
        <p:spPr/>
        <p:txBody>
          <a:bodyPr/>
          <a:lstStyle/>
          <a:p>
            <a:pPr eaLnBrk="1" hangingPunct="1"/>
            <a:r>
              <a:rPr lang="en-US" smtClean="0"/>
              <a:t>Make your 1</a:t>
            </a:r>
            <a:r>
              <a:rPr lang="en-US" baseline="30000" smtClean="0"/>
              <a:t>st</a:t>
            </a:r>
            <a:r>
              <a:rPr lang="en-US" smtClean="0"/>
              <a:t> or 2</a:t>
            </a:r>
            <a:r>
              <a:rPr lang="en-US" baseline="30000" smtClean="0"/>
              <a:t>nd</a:t>
            </a:r>
            <a:r>
              <a:rPr lang="en-US" smtClean="0"/>
              <a:t> slide an outline of your presentation</a:t>
            </a:r>
          </a:p>
          <a:p>
            <a:pPr lvl="1" eaLnBrk="1" hangingPunct="1"/>
            <a:r>
              <a:rPr lang="en-US" smtClean="0"/>
              <a:t>Ex: previous slide</a:t>
            </a:r>
          </a:p>
          <a:p>
            <a:pPr eaLnBrk="1" hangingPunct="1"/>
            <a:r>
              <a:rPr lang="en-US" smtClean="0"/>
              <a:t>Follow the order of your outline for the rest of the presentation</a:t>
            </a:r>
          </a:p>
          <a:p>
            <a:pPr eaLnBrk="1" hangingPunct="1"/>
            <a:r>
              <a:rPr lang="en-US" smtClean="0"/>
              <a:t>Only place main points on the outline slide</a:t>
            </a:r>
          </a:p>
          <a:p>
            <a:pPr lvl="1" eaLnBrk="1" hangingPunct="1"/>
            <a:r>
              <a:rPr lang="en-US" smtClean="0"/>
              <a:t>Ex: Use the titles of each slide as main points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Slide Structure – Good</a:t>
            </a:r>
          </a:p>
        </p:txBody>
      </p:sp>
      <p:sp>
        <p:nvSpPr>
          <p:cNvPr id="6147" name="Rectangle 3"/>
          <p:cNvSpPr>
            <a:spLocks noGrp="1" noChangeArrowheads="1"/>
          </p:cNvSpPr>
          <p:nvPr>
            <p:ph type="body" idx="1"/>
          </p:nvPr>
        </p:nvSpPr>
        <p:spPr/>
        <p:txBody>
          <a:bodyPr/>
          <a:lstStyle/>
          <a:p>
            <a:pPr eaLnBrk="1" hangingPunct="1"/>
            <a:r>
              <a:rPr lang="en-US" smtClean="0"/>
              <a:t>Use 1-2 slides per minute of your presentation</a:t>
            </a:r>
          </a:p>
          <a:p>
            <a:pPr eaLnBrk="1" hangingPunct="1"/>
            <a:r>
              <a:rPr lang="en-US" smtClean="0"/>
              <a:t>Write in point form, not complete sentences</a:t>
            </a:r>
          </a:p>
          <a:p>
            <a:pPr eaLnBrk="1" hangingPunct="1"/>
            <a:r>
              <a:rPr lang="en-US" smtClean="0"/>
              <a:t>Include 4-5 points per slide</a:t>
            </a:r>
          </a:p>
          <a:p>
            <a:pPr eaLnBrk="1" hangingPunct="1"/>
            <a:r>
              <a:rPr lang="en-US" smtClean="0"/>
              <a:t>Avoid wordiness: use key words and phrases only</a:t>
            </a:r>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Slide Structure - Bad</a:t>
            </a:r>
          </a:p>
        </p:txBody>
      </p:sp>
      <p:sp>
        <p:nvSpPr>
          <p:cNvPr id="7171" name="Rectangle 3"/>
          <p:cNvSpPr>
            <a:spLocks noGrp="1" noChangeArrowheads="1"/>
          </p:cNvSpPr>
          <p:nvPr>
            <p:ph type="body" idx="1"/>
          </p:nvPr>
        </p:nvSpPr>
        <p:spPr/>
        <p:txBody>
          <a:bodyPr/>
          <a:lstStyle/>
          <a:p>
            <a:pPr eaLnBrk="1" hangingPunct="1">
              <a:lnSpc>
                <a:spcPct val="90000"/>
              </a:lnSpc>
            </a:pPr>
            <a:r>
              <a:rPr lang="en-US" smtClean="0"/>
              <a:t>This page contains too many words for a presentation slide.  It is not written in point form, making it difficult both for your audience to read and for you to present each point. Although there are exactly the same number of points on this slide as the previous slide, it looks much more complicated.  In short, your audience will spend too much time trying to read this paragraph instead of listening to you.</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Slide Structure – Good</a:t>
            </a:r>
          </a:p>
        </p:txBody>
      </p:sp>
      <p:sp>
        <p:nvSpPr>
          <p:cNvPr id="34819" name="Rectangle 3"/>
          <p:cNvSpPr>
            <a:spLocks noGrp="1" noChangeArrowheads="1"/>
          </p:cNvSpPr>
          <p:nvPr>
            <p:ph type="body" idx="1"/>
          </p:nvPr>
        </p:nvSpPr>
        <p:spPr/>
        <p:txBody>
          <a:bodyPr/>
          <a:lstStyle/>
          <a:p>
            <a:pPr eaLnBrk="1" hangingPunct="1"/>
            <a:r>
              <a:rPr lang="en-US" smtClean="0"/>
              <a:t>Show one point at a time:</a:t>
            </a:r>
          </a:p>
          <a:p>
            <a:pPr lvl="1" eaLnBrk="1" hangingPunct="1"/>
            <a:r>
              <a:rPr lang="en-US" smtClean="0"/>
              <a:t>Will help audience concentrate on what you are saying</a:t>
            </a:r>
          </a:p>
          <a:p>
            <a:pPr lvl="1" eaLnBrk="1" hangingPunct="1"/>
            <a:r>
              <a:rPr lang="en-US" smtClean="0"/>
              <a:t>Will prevent audience from reading ahead</a:t>
            </a:r>
          </a:p>
          <a:p>
            <a:pPr lvl="1" eaLnBrk="1" hangingPunct="1"/>
            <a:r>
              <a:rPr lang="en-US" smtClean="0"/>
              <a:t>Will help you keep your presentation focused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8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8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48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Slide Structure - Bad</a:t>
            </a:r>
          </a:p>
        </p:txBody>
      </p:sp>
      <p:sp>
        <p:nvSpPr>
          <p:cNvPr id="35843" name="Rectangle 3"/>
          <p:cNvSpPr>
            <a:spLocks noGrp="1" noChangeArrowheads="1"/>
          </p:cNvSpPr>
          <p:nvPr>
            <p:ph type="body" idx="1"/>
          </p:nvPr>
        </p:nvSpPr>
        <p:spPr/>
        <p:txBody>
          <a:bodyPr/>
          <a:lstStyle/>
          <a:p>
            <a:pPr eaLnBrk="1" hangingPunct="1"/>
            <a:r>
              <a:rPr lang="en-US" smtClean="0"/>
              <a:t>Do not use distracting animation</a:t>
            </a:r>
          </a:p>
          <a:p>
            <a:pPr eaLnBrk="1" hangingPunct="1"/>
            <a:endParaRPr lang="en-US" smtClean="0"/>
          </a:p>
          <a:p>
            <a:pPr eaLnBrk="1" hangingPunct="1"/>
            <a:r>
              <a:rPr lang="en-US" smtClean="0"/>
              <a:t>Do not go overboard with the animation</a:t>
            </a:r>
          </a:p>
          <a:p>
            <a:pPr eaLnBrk="1" hangingPunct="1"/>
            <a:endParaRPr lang="en-US" smtClean="0"/>
          </a:p>
          <a:p>
            <a:pPr eaLnBrk="1" hangingPunct="1"/>
            <a:r>
              <a:rPr lang="en-US" smtClean="0"/>
              <a:t>Be consistent with the animation that you use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3000"/>
                                  </p:stCondLst>
                                  <p:iterate type="wd">
                                    <p:tmPct val="100000"/>
                                  </p:iterate>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p:cTn id="7" dur="750" fill="hold"/>
                                        <p:tgtEl>
                                          <p:spTgt spid="35843">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35843">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3584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5843">
                                            <p:txEl>
                                              <p:pRg st="0" end="0"/>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ricochet.wav"/>
                                        </p:tgtEl>
                                      </p:cMediaNode>
                                    </p:audio>
                                  </p:subTnLst>
                                </p:cTn>
                              </p:par>
                            </p:childTnLst>
                          </p:cTn>
                        </p:par>
                        <p:par>
                          <p:cTn id="11" fill="hold" nodeType="afterGroup">
                            <p:stCondLst>
                              <p:cond delay="6750"/>
                            </p:stCondLst>
                            <p:childTnLst>
                              <p:par>
                                <p:cTn id="12" presetID="15" presetClass="entr" presetSubtype="0" fill="hold" grpId="0" nodeType="afterEffect">
                                  <p:stCondLst>
                                    <p:cond delay="3000"/>
                                  </p:stCondLst>
                                  <p:iterate type="wd">
                                    <p:tmPct val="100000"/>
                                  </p:iterate>
                                  <p:childTnLst>
                                    <p:set>
                                      <p:cBhvr>
                                        <p:cTn id="13" dur="1" fill="hold">
                                          <p:stCondLst>
                                            <p:cond delay="0"/>
                                          </p:stCondLst>
                                        </p:cTn>
                                        <p:tgtEl>
                                          <p:spTgt spid="35843">
                                            <p:txEl>
                                              <p:pRg st="2" end="2"/>
                                            </p:txEl>
                                          </p:spTgt>
                                        </p:tgtEl>
                                        <p:attrNameLst>
                                          <p:attrName>style.visibility</p:attrName>
                                        </p:attrNameLst>
                                      </p:cBhvr>
                                      <p:to>
                                        <p:strVal val="visible"/>
                                      </p:to>
                                    </p:set>
                                    <p:anim calcmode="lin" valueType="num">
                                      <p:cBhvr>
                                        <p:cTn id="14" dur="750" fill="hold"/>
                                        <p:tgtEl>
                                          <p:spTgt spid="35843">
                                            <p:txEl>
                                              <p:pRg st="2" end="2"/>
                                            </p:txEl>
                                          </p:spTgt>
                                        </p:tgtEl>
                                        <p:attrNameLst>
                                          <p:attrName>ppt_w</p:attrName>
                                        </p:attrNameLst>
                                      </p:cBhvr>
                                      <p:tavLst>
                                        <p:tav tm="0">
                                          <p:val>
                                            <p:fltVal val="0"/>
                                          </p:val>
                                        </p:tav>
                                        <p:tav tm="100000">
                                          <p:val>
                                            <p:strVal val="#ppt_w"/>
                                          </p:val>
                                        </p:tav>
                                      </p:tavLst>
                                    </p:anim>
                                    <p:anim calcmode="lin" valueType="num">
                                      <p:cBhvr>
                                        <p:cTn id="15" dur="750" fill="hold"/>
                                        <p:tgtEl>
                                          <p:spTgt spid="35843">
                                            <p:txEl>
                                              <p:pRg st="2" end="2"/>
                                            </p:txEl>
                                          </p:spTgt>
                                        </p:tgtEl>
                                        <p:attrNameLst>
                                          <p:attrName>ppt_h</p:attrName>
                                        </p:attrNameLst>
                                      </p:cBhvr>
                                      <p:tavLst>
                                        <p:tav tm="0">
                                          <p:val>
                                            <p:fltVal val="0"/>
                                          </p:val>
                                        </p:tav>
                                        <p:tav tm="100000">
                                          <p:val>
                                            <p:strVal val="#ppt_h"/>
                                          </p:val>
                                        </p:tav>
                                      </p:tavLst>
                                    </p:anim>
                                    <p:anim calcmode="lin" valueType="num">
                                      <p:cBhvr>
                                        <p:cTn id="16" dur="750" fill="hold"/>
                                        <p:tgtEl>
                                          <p:spTgt spid="3584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7" dur="750" fill="hold"/>
                                        <p:tgtEl>
                                          <p:spTgt spid="35843">
                                            <p:txEl>
                                              <p:pRg st="2" end="2"/>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2"/>
                                            </p:cond>
                                          </p:stCondLst>
                                          <p:endCondLst>
                                            <p:cond evt="onStopAudio" delay="0">
                                              <p:tgtEl>
                                                <p:sldTgt/>
                                              </p:tgtEl>
                                            </p:cond>
                                          </p:endCondLst>
                                        </p:cTn>
                                        <p:tgtEl>
                                          <p:sndTgt r:embed="rId2" name="ricochet.wav"/>
                                        </p:tgtEl>
                                      </p:cMediaNode>
                                    </p:audio>
                                  </p:subTnLst>
                                </p:cTn>
                              </p:par>
                            </p:childTnLst>
                          </p:cTn>
                        </p:par>
                        <p:par>
                          <p:cTn id="18" fill="hold" nodeType="afterGroup">
                            <p:stCondLst>
                              <p:cond delay="15000"/>
                            </p:stCondLst>
                            <p:childTnLst>
                              <p:par>
                                <p:cTn id="19" presetID="15" presetClass="entr" presetSubtype="0" fill="hold" grpId="0" nodeType="afterEffect">
                                  <p:stCondLst>
                                    <p:cond delay="3000"/>
                                  </p:stCondLst>
                                  <p:iterate type="wd">
                                    <p:tmPct val="100000"/>
                                  </p:iterate>
                                  <p:childTnLst>
                                    <p:set>
                                      <p:cBhvr>
                                        <p:cTn id="20" dur="1" fill="hold">
                                          <p:stCondLst>
                                            <p:cond delay="0"/>
                                          </p:stCondLst>
                                        </p:cTn>
                                        <p:tgtEl>
                                          <p:spTgt spid="35843">
                                            <p:txEl>
                                              <p:pRg st="4" end="4"/>
                                            </p:txEl>
                                          </p:spTgt>
                                        </p:tgtEl>
                                        <p:attrNameLst>
                                          <p:attrName>style.visibility</p:attrName>
                                        </p:attrNameLst>
                                      </p:cBhvr>
                                      <p:to>
                                        <p:strVal val="visible"/>
                                      </p:to>
                                    </p:set>
                                    <p:anim calcmode="lin" valueType="num">
                                      <p:cBhvr>
                                        <p:cTn id="21" dur="750" fill="hold"/>
                                        <p:tgtEl>
                                          <p:spTgt spid="35843">
                                            <p:txEl>
                                              <p:pRg st="4" end="4"/>
                                            </p:txEl>
                                          </p:spTgt>
                                        </p:tgtEl>
                                        <p:attrNameLst>
                                          <p:attrName>ppt_w</p:attrName>
                                        </p:attrNameLst>
                                      </p:cBhvr>
                                      <p:tavLst>
                                        <p:tav tm="0">
                                          <p:val>
                                            <p:fltVal val="0"/>
                                          </p:val>
                                        </p:tav>
                                        <p:tav tm="100000">
                                          <p:val>
                                            <p:strVal val="#ppt_w"/>
                                          </p:val>
                                        </p:tav>
                                      </p:tavLst>
                                    </p:anim>
                                    <p:anim calcmode="lin" valueType="num">
                                      <p:cBhvr>
                                        <p:cTn id="22" dur="750" fill="hold"/>
                                        <p:tgtEl>
                                          <p:spTgt spid="35843">
                                            <p:txEl>
                                              <p:pRg st="4" end="4"/>
                                            </p:txEl>
                                          </p:spTgt>
                                        </p:tgtEl>
                                        <p:attrNameLst>
                                          <p:attrName>ppt_h</p:attrName>
                                        </p:attrNameLst>
                                      </p:cBhvr>
                                      <p:tavLst>
                                        <p:tav tm="0">
                                          <p:val>
                                            <p:fltVal val="0"/>
                                          </p:val>
                                        </p:tav>
                                        <p:tav tm="100000">
                                          <p:val>
                                            <p:strVal val="#ppt_h"/>
                                          </p:val>
                                        </p:tav>
                                      </p:tavLst>
                                    </p:anim>
                                    <p:anim calcmode="lin" valueType="num">
                                      <p:cBhvr>
                                        <p:cTn id="23" dur="750" fill="hold"/>
                                        <p:tgtEl>
                                          <p:spTgt spid="3584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4" dur="750" fill="hold"/>
                                        <p:tgtEl>
                                          <p:spTgt spid="35843">
                                            <p:txEl>
                                              <p:pRg st="4" end="4"/>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9"/>
                                            </p:cond>
                                          </p:stCondLst>
                                          <p:endCondLst>
                                            <p:cond evt="onStopAudio" delay="0">
                                              <p:tgtEl>
                                                <p:sldTgt/>
                                              </p:tgtEl>
                                            </p:cond>
                                          </p:endCondLst>
                                        </p:cTn>
                                        <p:tgtEl>
                                          <p:sndTgt r:embed="rId2" name="ricoche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bldLvl="3" autoUpdateAnimBg="0" advAuto="300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Fonts - Good</a:t>
            </a:r>
          </a:p>
        </p:txBody>
      </p:sp>
      <p:sp>
        <p:nvSpPr>
          <p:cNvPr id="10243" name="Rectangle 3"/>
          <p:cNvSpPr>
            <a:spLocks noGrp="1" noChangeArrowheads="1"/>
          </p:cNvSpPr>
          <p:nvPr>
            <p:ph type="body" idx="1"/>
          </p:nvPr>
        </p:nvSpPr>
        <p:spPr/>
        <p:txBody>
          <a:bodyPr/>
          <a:lstStyle/>
          <a:p>
            <a:pPr eaLnBrk="1" hangingPunct="1"/>
            <a:r>
              <a:rPr lang="en-US" smtClean="0"/>
              <a:t>Use at least an 18-point font</a:t>
            </a:r>
          </a:p>
          <a:p>
            <a:pPr eaLnBrk="1" hangingPunct="1"/>
            <a:r>
              <a:rPr lang="en-US" smtClean="0"/>
              <a:t>Use different size fonts for main points and secondary points</a:t>
            </a:r>
          </a:p>
          <a:p>
            <a:pPr lvl="1" eaLnBrk="1" hangingPunct="1"/>
            <a:r>
              <a:rPr lang="en-US" smtClean="0"/>
              <a:t>this font is 24-point, the main point font is 28-point, and the title font is 36-point</a:t>
            </a:r>
          </a:p>
          <a:p>
            <a:pPr eaLnBrk="1" hangingPunct="1"/>
            <a:r>
              <a:rPr lang="en-US" smtClean="0"/>
              <a:t>Use a standard font like Times New Roman or Arial</a:t>
            </a:r>
          </a:p>
          <a:p>
            <a:pPr lvl="1" eaLnBrk="1" hangingPunct="1">
              <a:buFontTx/>
              <a:buNone/>
            </a:pPr>
            <a:endParaRPr lang="en-US" smtClean="0"/>
          </a:p>
          <a:p>
            <a:pPr lvl="1" eaLnBrk="1" hangingPunct="1"/>
            <a:endParaRPr lang="en-US" smtClean="0"/>
          </a:p>
          <a:p>
            <a:pPr eaLnBrk="1" hangingPunct="1">
              <a:buFont typeface="Wingdings" pitchFamily="2" charset="2"/>
              <a:buNone/>
            </a:pPr>
            <a:endParaRPr lang="en-US" sz="1400" smtClean="0"/>
          </a:p>
          <a:p>
            <a:pPr eaLnBrk="1" hangingPunct="1"/>
            <a:endParaRPr lang="en-US" sz="14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Fonts - Bad</a:t>
            </a:r>
          </a:p>
        </p:txBody>
      </p:sp>
      <p:sp>
        <p:nvSpPr>
          <p:cNvPr id="11267" name="Rectangle 3"/>
          <p:cNvSpPr>
            <a:spLocks noGrp="1" noChangeArrowheads="1"/>
          </p:cNvSpPr>
          <p:nvPr>
            <p:ph type="body" idx="1"/>
          </p:nvPr>
        </p:nvSpPr>
        <p:spPr/>
        <p:txBody>
          <a:bodyPr/>
          <a:lstStyle/>
          <a:p>
            <a:pPr eaLnBrk="1" hangingPunct="1"/>
            <a:r>
              <a:rPr lang="en-US" sz="1400" smtClean="0"/>
              <a:t>If you use a small font, your audience won’t be able to read what you have written</a:t>
            </a:r>
          </a:p>
          <a:p>
            <a:pPr eaLnBrk="1" hangingPunct="1"/>
            <a:endParaRPr lang="en-US" sz="1400" smtClean="0"/>
          </a:p>
          <a:p>
            <a:pPr eaLnBrk="1" hangingPunct="1"/>
            <a:r>
              <a:rPr lang="en-US" smtClean="0"/>
              <a:t>CAPITALIZE ONLY WHEN NECESSARY.  IT IS DIFFICULT TO READ</a:t>
            </a:r>
          </a:p>
          <a:p>
            <a:pPr eaLnBrk="1" hangingPunct="1"/>
            <a:endParaRPr lang="en-US" smtClean="0"/>
          </a:p>
          <a:p>
            <a:pPr eaLnBrk="1" hangingPunct="1"/>
            <a:r>
              <a:rPr lang="en-US" smtClean="0">
                <a:latin typeface="Impact" pitchFamily="34" charset="0"/>
              </a:rPr>
              <a:t>Don’t use a complicated font</a:t>
            </a:r>
          </a:p>
          <a:p>
            <a:pPr eaLnBrk="1" hangingPunct="1">
              <a:buFont typeface="Wingdings" pitchFamily="2" charset="2"/>
              <a:buNone/>
            </a:pPr>
            <a:endParaRPr lang="en-US" smtClean="0">
              <a:latin typeface="Impact" pitchFamily="34" charset="0"/>
            </a:endParaRPr>
          </a:p>
          <a:p>
            <a:pPr eaLnBrk="1" hangingPunct="1"/>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
      <a:dk1>
        <a:srgbClr val="003366"/>
      </a:dk1>
      <a:lt1>
        <a:srgbClr val="FFFFFF"/>
      </a:lt1>
      <a:dk2>
        <a:srgbClr val="009C98"/>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fontScheme name="Capsule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1">
                <a:gamma/>
                <a:shade val="50196"/>
                <a:invGamma/>
              </a:schemeClr>
            </a:gs>
          </a:gsLst>
          <a:path path="rect">
            <a:fillToRect l="50000" t="50000" r="50000" b="50000"/>
          </a:path>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defRPr kumimoji="0" lang="en-US" sz="28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1"/>
            </a:gs>
            <a:gs pos="100000">
              <a:schemeClr val="accent1">
                <a:gamma/>
                <a:shade val="50196"/>
                <a:invGamma/>
              </a:schemeClr>
            </a:gs>
          </a:gsLst>
          <a:path path="rect">
            <a:fillToRect l="50000" t="50000" r="50000" b="50000"/>
          </a:path>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1"/>
          </a:buClr>
          <a:buSzPct val="75000"/>
          <a:buFont typeface="Wingdings" pitchFamily="2" charset="2"/>
          <a:buChar char="l"/>
          <a:tabLst/>
          <a:defRPr kumimoji="0" lang="en-US" sz="2800" b="0" i="0" u="none" strike="noStrike" cap="none" normalizeH="0" baseline="0" smtClean="0">
            <a:ln>
              <a:noFill/>
            </a:ln>
            <a:solidFill>
              <a:schemeClr val="accent1"/>
            </a:solidFill>
            <a:effectLst/>
            <a:latin typeface="Arial" charset="0"/>
          </a:defRPr>
        </a:defPPr>
      </a:lstStyle>
    </a:lnDef>
  </a:objectDefaults>
  <a:extraClrSchemeLst>
    <a:extraClrScheme>
      <a:clrScheme name="Capsule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Capsule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Designs\LaVerne.pot</Template>
  <TotalTime>779</TotalTime>
  <Words>658</Words>
  <Application>Microsoft Office PowerPoint</Application>
  <PresentationFormat>Экран (4:3)</PresentationFormat>
  <Paragraphs>112</Paragraphs>
  <Slides>21</Slides>
  <Notes>0</Notes>
  <HiddenSlides>0</HiddenSlides>
  <MMClips>1</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8" baseType="lpstr">
      <vt:lpstr>Arial</vt:lpstr>
      <vt:lpstr>Wingdings</vt:lpstr>
      <vt:lpstr>Calibri</vt:lpstr>
      <vt:lpstr>Times New Roman</vt:lpstr>
      <vt:lpstr>Impact</vt:lpstr>
      <vt:lpstr>Capsules</vt:lpstr>
      <vt:lpstr>Лист Microsoft Excel 97-2003</vt:lpstr>
      <vt:lpstr>Making PowerPoint Slides</vt:lpstr>
      <vt:lpstr>Tips to be Covered</vt:lpstr>
      <vt:lpstr>Outline </vt:lpstr>
      <vt:lpstr>Slide Structure – Good</vt:lpstr>
      <vt:lpstr>Slide Structure - Bad</vt:lpstr>
      <vt:lpstr>Slide Structure – Good</vt:lpstr>
      <vt:lpstr>Slide Structure - Bad</vt:lpstr>
      <vt:lpstr>Fonts - Good</vt:lpstr>
      <vt:lpstr>Fonts - Bad</vt:lpstr>
      <vt:lpstr>Colour - Good</vt:lpstr>
      <vt:lpstr>Colour - Bad</vt:lpstr>
      <vt:lpstr>Background - Good</vt:lpstr>
      <vt:lpstr>Background – Bad</vt:lpstr>
      <vt:lpstr>Graphs - Good</vt:lpstr>
      <vt:lpstr>Graphs - Bad</vt:lpstr>
      <vt:lpstr>Graphs - Good</vt:lpstr>
      <vt:lpstr>Graphs - Bad</vt:lpstr>
      <vt:lpstr>Graphs - Bad</vt:lpstr>
      <vt:lpstr>Spelling and Grammar</vt:lpstr>
      <vt:lpstr>Conclusion</vt:lpstr>
      <vt:lpstr>Questions??</vt:lpstr>
    </vt:vector>
  </TitlesOfParts>
  <Company>IASTED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IASTED</dc:creator>
  <cp:lastModifiedBy>Минашин</cp:lastModifiedBy>
  <cp:revision>49</cp:revision>
  <dcterms:created xsi:type="dcterms:W3CDTF">2001-12-11T23:34:17Z</dcterms:created>
  <dcterms:modified xsi:type="dcterms:W3CDTF">2011-03-14T11:07:00Z</dcterms:modified>
</cp:coreProperties>
</file>